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handoutMasterIdLst>
    <p:handoutMasterId r:id="rId42"/>
  </p:handoutMasterIdLst>
  <p:sldIdLst>
    <p:sldId id="256" r:id="rId2"/>
    <p:sldId id="305" r:id="rId3"/>
    <p:sldId id="267" r:id="rId4"/>
    <p:sldId id="268" r:id="rId5"/>
    <p:sldId id="271" r:id="rId6"/>
    <p:sldId id="269" r:id="rId7"/>
    <p:sldId id="258" r:id="rId8"/>
    <p:sldId id="307" r:id="rId9"/>
    <p:sldId id="272" r:id="rId10"/>
    <p:sldId id="283" r:id="rId11"/>
    <p:sldId id="284" r:id="rId12"/>
    <p:sldId id="273" r:id="rId13"/>
    <p:sldId id="282" r:id="rId14"/>
    <p:sldId id="274" r:id="rId15"/>
    <p:sldId id="275" r:id="rId16"/>
    <p:sldId id="276" r:id="rId17"/>
    <p:sldId id="277" r:id="rId18"/>
    <p:sldId id="280" r:id="rId19"/>
    <p:sldId id="285" r:id="rId20"/>
    <p:sldId id="288" r:id="rId21"/>
    <p:sldId id="291" r:id="rId22"/>
    <p:sldId id="289" r:id="rId23"/>
    <p:sldId id="290" r:id="rId24"/>
    <p:sldId id="286" r:id="rId25"/>
    <p:sldId id="308" r:id="rId26"/>
    <p:sldId id="292" r:id="rId27"/>
    <p:sldId id="293" r:id="rId28"/>
    <p:sldId id="294" r:id="rId29"/>
    <p:sldId id="295" r:id="rId30"/>
    <p:sldId id="281" r:id="rId31"/>
    <p:sldId id="296" r:id="rId32"/>
    <p:sldId id="297" r:id="rId33"/>
    <p:sldId id="298" r:id="rId34"/>
    <p:sldId id="299" r:id="rId35"/>
    <p:sldId id="300" r:id="rId36"/>
    <p:sldId id="301" r:id="rId37"/>
    <p:sldId id="302" r:id="rId38"/>
    <p:sldId id="260" r:id="rId39"/>
    <p:sldId id="265" r:id="rId40"/>
    <p:sldId id="306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084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350416B-8728-4CBC-B5FF-73BD833B6DD1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68FAF69D-7008-475F-A3E4-BA9F33E022D1}">
      <dgm:prSet phldrT="[Text]"/>
      <dgm:spPr/>
      <dgm:t>
        <a:bodyPr/>
        <a:lstStyle/>
        <a:p>
          <a:r>
            <a:rPr lang="id-ID" dirty="0" smtClean="0"/>
            <a:t>Topik</a:t>
          </a:r>
          <a:endParaRPr lang="id-ID" dirty="0"/>
        </a:p>
      </dgm:t>
    </dgm:pt>
    <dgm:pt modelId="{B354E211-BA63-4BD3-AD87-CBD05222D201}" type="parTrans" cxnId="{33896EAD-56C5-489A-8AF8-717CBD793D10}">
      <dgm:prSet/>
      <dgm:spPr/>
      <dgm:t>
        <a:bodyPr/>
        <a:lstStyle/>
        <a:p>
          <a:endParaRPr lang="id-ID"/>
        </a:p>
      </dgm:t>
    </dgm:pt>
    <dgm:pt modelId="{B4061328-0E75-4C72-B01A-FE9BB8876A14}" type="sibTrans" cxnId="{33896EAD-56C5-489A-8AF8-717CBD793D10}">
      <dgm:prSet/>
      <dgm:spPr/>
      <dgm:t>
        <a:bodyPr/>
        <a:lstStyle/>
        <a:p>
          <a:endParaRPr lang="id-ID"/>
        </a:p>
      </dgm:t>
    </dgm:pt>
    <dgm:pt modelId="{CF3B57DC-DA73-4287-9528-7E473FA5A7B4}">
      <dgm:prSet phldrT="[Text]"/>
      <dgm:spPr/>
      <dgm:t>
        <a:bodyPr/>
        <a:lstStyle/>
        <a:p>
          <a:r>
            <a:rPr lang="id-ID" dirty="0" smtClean="0"/>
            <a:t>Pewarisan</a:t>
          </a:r>
          <a:endParaRPr lang="id-ID" dirty="0"/>
        </a:p>
      </dgm:t>
    </dgm:pt>
    <dgm:pt modelId="{4AED834A-DDD5-4346-97FD-2D4F7013A185}" type="parTrans" cxnId="{1A5DCF19-2AC3-41CD-AE71-D8F688BD5F9A}">
      <dgm:prSet/>
      <dgm:spPr/>
      <dgm:t>
        <a:bodyPr/>
        <a:lstStyle/>
        <a:p>
          <a:endParaRPr lang="id-ID"/>
        </a:p>
      </dgm:t>
    </dgm:pt>
    <dgm:pt modelId="{DBACEDA3-88FA-4ABC-802B-2F674BA68107}" type="sibTrans" cxnId="{1A5DCF19-2AC3-41CD-AE71-D8F688BD5F9A}">
      <dgm:prSet/>
      <dgm:spPr/>
      <dgm:t>
        <a:bodyPr/>
        <a:lstStyle/>
        <a:p>
          <a:endParaRPr lang="id-ID"/>
        </a:p>
      </dgm:t>
    </dgm:pt>
    <dgm:pt modelId="{4B19951C-51D8-4839-844B-9E29BC71FF17}">
      <dgm:prSet phldrT="[Text]"/>
      <dgm:spPr/>
      <dgm:t>
        <a:bodyPr/>
        <a:lstStyle/>
        <a:p>
          <a:r>
            <a:rPr lang="id-ID" dirty="0" smtClean="0"/>
            <a:t>Pelestarian</a:t>
          </a:r>
          <a:endParaRPr lang="id-ID" dirty="0"/>
        </a:p>
      </dgm:t>
    </dgm:pt>
    <dgm:pt modelId="{CB7CEAA0-B298-4E61-BB1A-4FF444E02ABC}" type="parTrans" cxnId="{CE41A5B5-EA10-4C54-A990-3CFB391CA457}">
      <dgm:prSet/>
      <dgm:spPr/>
      <dgm:t>
        <a:bodyPr/>
        <a:lstStyle/>
        <a:p>
          <a:endParaRPr lang="id-ID"/>
        </a:p>
      </dgm:t>
    </dgm:pt>
    <dgm:pt modelId="{A9B968D6-4ED0-4E24-BFB1-5209868D2BA3}" type="sibTrans" cxnId="{CE41A5B5-EA10-4C54-A990-3CFB391CA457}">
      <dgm:prSet/>
      <dgm:spPr/>
      <dgm:t>
        <a:bodyPr/>
        <a:lstStyle/>
        <a:p>
          <a:endParaRPr lang="id-ID"/>
        </a:p>
      </dgm:t>
    </dgm:pt>
    <dgm:pt modelId="{0089C062-43D1-4462-9E24-96BF30C656CA}">
      <dgm:prSet phldrT="[Text]"/>
      <dgm:spPr/>
      <dgm:t>
        <a:bodyPr/>
        <a:lstStyle/>
        <a:p>
          <a:r>
            <a:rPr lang="id-ID" dirty="0" smtClean="0"/>
            <a:t>Fokus </a:t>
          </a:r>
          <a:endParaRPr lang="id-ID" dirty="0"/>
        </a:p>
      </dgm:t>
    </dgm:pt>
    <dgm:pt modelId="{5D158362-4F79-4382-A5B5-1CE7558EDAE9}" type="parTrans" cxnId="{26D90648-DA9B-44CD-94C3-6BE9B47C2673}">
      <dgm:prSet/>
      <dgm:spPr/>
      <dgm:t>
        <a:bodyPr/>
        <a:lstStyle/>
        <a:p>
          <a:endParaRPr lang="id-ID"/>
        </a:p>
      </dgm:t>
    </dgm:pt>
    <dgm:pt modelId="{B0CA1193-7C2D-4231-A5FC-6A89ADB2B1C1}" type="sibTrans" cxnId="{26D90648-DA9B-44CD-94C3-6BE9B47C2673}">
      <dgm:prSet/>
      <dgm:spPr/>
      <dgm:t>
        <a:bodyPr/>
        <a:lstStyle/>
        <a:p>
          <a:endParaRPr lang="id-ID"/>
        </a:p>
      </dgm:t>
    </dgm:pt>
    <dgm:pt modelId="{40AF0FDA-60FB-4104-9C01-411B8162417B}">
      <dgm:prSet phldrT="[Text]"/>
      <dgm:spPr/>
      <dgm:t>
        <a:bodyPr/>
        <a:lstStyle/>
        <a:p>
          <a:r>
            <a:rPr lang="id-ID" dirty="0" smtClean="0"/>
            <a:t>Adat</a:t>
          </a:r>
          <a:endParaRPr lang="id-ID" dirty="0"/>
        </a:p>
      </dgm:t>
    </dgm:pt>
    <dgm:pt modelId="{1CF0EC63-5E80-4070-92A8-5D6B4058C396}" type="parTrans" cxnId="{0FAC5F15-5EA0-4993-AF9C-82FBA05AF671}">
      <dgm:prSet/>
      <dgm:spPr/>
      <dgm:t>
        <a:bodyPr/>
        <a:lstStyle/>
        <a:p>
          <a:endParaRPr lang="id-ID"/>
        </a:p>
      </dgm:t>
    </dgm:pt>
    <dgm:pt modelId="{1C35E942-5598-46B7-998C-80616890BD92}" type="sibTrans" cxnId="{0FAC5F15-5EA0-4993-AF9C-82FBA05AF671}">
      <dgm:prSet/>
      <dgm:spPr/>
      <dgm:t>
        <a:bodyPr/>
        <a:lstStyle/>
        <a:p>
          <a:endParaRPr lang="id-ID"/>
        </a:p>
      </dgm:t>
    </dgm:pt>
    <dgm:pt modelId="{29873943-76BB-4ECA-B918-80D0D87089FA}">
      <dgm:prSet phldrT="[Text]"/>
      <dgm:spPr/>
      <dgm:t>
        <a:bodyPr/>
        <a:lstStyle/>
        <a:p>
          <a:r>
            <a:rPr lang="id-ID" dirty="0" smtClean="0"/>
            <a:t>Budaya</a:t>
          </a:r>
          <a:endParaRPr lang="id-ID" dirty="0"/>
        </a:p>
      </dgm:t>
    </dgm:pt>
    <dgm:pt modelId="{C19C1A73-FFD7-4B84-A7F4-99064FEB0542}" type="parTrans" cxnId="{896901CB-B814-4E63-B950-89D8B42545E9}">
      <dgm:prSet/>
      <dgm:spPr/>
      <dgm:t>
        <a:bodyPr/>
        <a:lstStyle/>
        <a:p>
          <a:endParaRPr lang="id-ID"/>
        </a:p>
      </dgm:t>
    </dgm:pt>
    <dgm:pt modelId="{6B18AC07-385A-4E8A-80AB-B87CEF56FE22}" type="sibTrans" cxnId="{896901CB-B814-4E63-B950-89D8B42545E9}">
      <dgm:prSet/>
      <dgm:spPr/>
      <dgm:t>
        <a:bodyPr/>
        <a:lstStyle/>
        <a:p>
          <a:endParaRPr lang="id-ID"/>
        </a:p>
      </dgm:t>
    </dgm:pt>
    <dgm:pt modelId="{477B4BA0-5B06-46D1-858E-FADE1E684624}" type="pres">
      <dgm:prSet presAssocID="{6350416B-8728-4CBC-B5FF-73BD833B6DD1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id-ID"/>
        </a:p>
      </dgm:t>
    </dgm:pt>
    <dgm:pt modelId="{BA604EAB-F77B-4046-A436-8CC95C17A310}" type="pres">
      <dgm:prSet presAssocID="{68FAF69D-7008-475F-A3E4-BA9F33E022D1}" presName="root" presStyleCnt="0"/>
      <dgm:spPr/>
    </dgm:pt>
    <dgm:pt modelId="{5B4D7A31-9D75-4C5F-8D49-181E99E03A31}" type="pres">
      <dgm:prSet presAssocID="{68FAF69D-7008-475F-A3E4-BA9F33E022D1}" presName="rootComposite" presStyleCnt="0"/>
      <dgm:spPr/>
    </dgm:pt>
    <dgm:pt modelId="{1E234260-E478-4983-ADFB-286F8BEA1816}" type="pres">
      <dgm:prSet presAssocID="{68FAF69D-7008-475F-A3E4-BA9F33E022D1}" presName="rootText" presStyleLbl="node1" presStyleIdx="0" presStyleCnt="2"/>
      <dgm:spPr/>
      <dgm:t>
        <a:bodyPr/>
        <a:lstStyle/>
        <a:p>
          <a:endParaRPr lang="id-ID"/>
        </a:p>
      </dgm:t>
    </dgm:pt>
    <dgm:pt modelId="{DB6D0D9A-12A8-43B6-8E39-5B37EBB9B3EB}" type="pres">
      <dgm:prSet presAssocID="{68FAF69D-7008-475F-A3E4-BA9F33E022D1}" presName="rootConnector" presStyleLbl="node1" presStyleIdx="0" presStyleCnt="2"/>
      <dgm:spPr/>
      <dgm:t>
        <a:bodyPr/>
        <a:lstStyle/>
        <a:p>
          <a:endParaRPr lang="id-ID"/>
        </a:p>
      </dgm:t>
    </dgm:pt>
    <dgm:pt modelId="{A64BB016-A87F-46C2-863F-1AD6637B0A7A}" type="pres">
      <dgm:prSet presAssocID="{68FAF69D-7008-475F-A3E4-BA9F33E022D1}" presName="childShape" presStyleCnt="0"/>
      <dgm:spPr/>
    </dgm:pt>
    <dgm:pt modelId="{791301D9-DEE7-412C-B7B2-9D553B794C00}" type="pres">
      <dgm:prSet presAssocID="{4AED834A-DDD5-4346-97FD-2D4F7013A185}" presName="Name13" presStyleLbl="parChTrans1D2" presStyleIdx="0" presStyleCnt="4"/>
      <dgm:spPr/>
      <dgm:t>
        <a:bodyPr/>
        <a:lstStyle/>
        <a:p>
          <a:endParaRPr lang="id-ID"/>
        </a:p>
      </dgm:t>
    </dgm:pt>
    <dgm:pt modelId="{AE24E7F7-8A24-4D59-B1E1-C8A02996BB86}" type="pres">
      <dgm:prSet presAssocID="{CF3B57DC-DA73-4287-9528-7E473FA5A7B4}" presName="child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251C038C-3097-4731-9889-EA6D29C73494}" type="pres">
      <dgm:prSet presAssocID="{CB7CEAA0-B298-4E61-BB1A-4FF444E02ABC}" presName="Name13" presStyleLbl="parChTrans1D2" presStyleIdx="1" presStyleCnt="4"/>
      <dgm:spPr/>
      <dgm:t>
        <a:bodyPr/>
        <a:lstStyle/>
        <a:p>
          <a:endParaRPr lang="id-ID"/>
        </a:p>
      </dgm:t>
    </dgm:pt>
    <dgm:pt modelId="{ADE12618-E9CB-4795-A0E6-8ACABDE250B6}" type="pres">
      <dgm:prSet presAssocID="{4B19951C-51D8-4839-844B-9E29BC71FF17}" presName="child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33DEAFD3-1849-4382-A402-977CC2DC73C5}" type="pres">
      <dgm:prSet presAssocID="{0089C062-43D1-4462-9E24-96BF30C656CA}" presName="root" presStyleCnt="0"/>
      <dgm:spPr/>
    </dgm:pt>
    <dgm:pt modelId="{E557DA1D-19EA-4450-AF01-539505E0F9BE}" type="pres">
      <dgm:prSet presAssocID="{0089C062-43D1-4462-9E24-96BF30C656CA}" presName="rootComposite" presStyleCnt="0"/>
      <dgm:spPr/>
    </dgm:pt>
    <dgm:pt modelId="{2CE96115-B7F3-47E5-9C2C-EF40E7737B9B}" type="pres">
      <dgm:prSet presAssocID="{0089C062-43D1-4462-9E24-96BF30C656CA}" presName="rootText" presStyleLbl="node1" presStyleIdx="1" presStyleCnt="2"/>
      <dgm:spPr/>
      <dgm:t>
        <a:bodyPr/>
        <a:lstStyle/>
        <a:p>
          <a:endParaRPr lang="id-ID"/>
        </a:p>
      </dgm:t>
    </dgm:pt>
    <dgm:pt modelId="{6484F950-96DF-48DC-B7C9-7224825EA93C}" type="pres">
      <dgm:prSet presAssocID="{0089C062-43D1-4462-9E24-96BF30C656CA}" presName="rootConnector" presStyleLbl="node1" presStyleIdx="1" presStyleCnt="2"/>
      <dgm:spPr/>
      <dgm:t>
        <a:bodyPr/>
        <a:lstStyle/>
        <a:p>
          <a:endParaRPr lang="id-ID"/>
        </a:p>
      </dgm:t>
    </dgm:pt>
    <dgm:pt modelId="{67F81120-FF22-4C38-9CF3-17C2CB72AC89}" type="pres">
      <dgm:prSet presAssocID="{0089C062-43D1-4462-9E24-96BF30C656CA}" presName="childShape" presStyleCnt="0"/>
      <dgm:spPr/>
    </dgm:pt>
    <dgm:pt modelId="{31D5A2FA-A2AD-46D8-A520-ECF7B83C7E34}" type="pres">
      <dgm:prSet presAssocID="{1CF0EC63-5E80-4070-92A8-5D6B4058C396}" presName="Name13" presStyleLbl="parChTrans1D2" presStyleIdx="2" presStyleCnt="4"/>
      <dgm:spPr/>
      <dgm:t>
        <a:bodyPr/>
        <a:lstStyle/>
        <a:p>
          <a:endParaRPr lang="id-ID"/>
        </a:p>
      </dgm:t>
    </dgm:pt>
    <dgm:pt modelId="{6C6C7BBA-06BC-4178-92F2-93C6F36E334D}" type="pres">
      <dgm:prSet presAssocID="{40AF0FDA-60FB-4104-9C01-411B8162417B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16135D1E-FEA9-40F1-9468-9B9A128EE0A9}" type="pres">
      <dgm:prSet presAssocID="{C19C1A73-FFD7-4B84-A7F4-99064FEB0542}" presName="Name13" presStyleLbl="parChTrans1D2" presStyleIdx="3" presStyleCnt="4"/>
      <dgm:spPr/>
      <dgm:t>
        <a:bodyPr/>
        <a:lstStyle/>
        <a:p>
          <a:endParaRPr lang="id-ID"/>
        </a:p>
      </dgm:t>
    </dgm:pt>
    <dgm:pt modelId="{0348C929-B0B9-44B4-81F6-269C8C638C14}" type="pres">
      <dgm:prSet presAssocID="{29873943-76BB-4ECA-B918-80D0D87089FA}" presName="child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7E19A752-C395-4DAB-B479-06AA74DCB0B6}" type="presOf" srcId="{68FAF69D-7008-475F-A3E4-BA9F33E022D1}" destId="{1E234260-E478-4983-ADFB-286F8BEA1816}" srcOrd="0" destOrd="0" presId="urn:microsoft.com/office/officeart/2005/8/layout/hierarchy3"/>
    <dgm:cxn modelId="{B4AFEADD-4844-4FA2-96F6-3020BAB0DB2B}" type="presOf" srcId="{CF3B57DC-DA73-4287-9528-7E473FA5A7B4}" destId="{AE24E7F7-8A24-4D59-B1E1-C8A02996BB86}" srcOrd="0" destOrd="0" presId="urn:microsoft.com/office/officeart/2005/8/layout/hierarchy3"/>
    <dgm:cxn modelId="{19346090-EC21-4ADC-BB76-15AE0E7AE9D9}" type="presOf" srcId="{68FAF69D-7008-475F-A3E4-BA9F33E022D1}" destId="{DB6D0D9A-12A8-43B6-8E39-5B37EBB9B3EB}" srcOrd="1" destOrd="0" presId="urn:microsoft.com/office/officeart/2005/8/layout/hierarchy3"/>
    <dgm:cxn modelId="{3618FFD0-3C6F-442E-8A3A-D9C6831A8693}" type="presOf" srcId="{29873943-76BB-4ECA-B918-80D0D87089FA}" destId="{0348C929-B0B9-44B4-81F6-269C8C638C14}" srcOrd="0" destOrd="0" presId="urn:microsoft.com/office/officeart/2005/8/layout/hierarchy3"/>
    <dgm:cxn modelId="{63ED2205-5C3B-4D97-A03D-AD9569AE72AD}" type="presOf" srcId="{40AF0FDA-60FB-4104-9C01-411B8162417B}" destId="{6C6C7BBA-06BC-4178-92F2-93C6F36E334D}" srcOrd="0" destOrd="0" presId="urn:microsoft.com/office/officeart/2005/8/layout/hierarchy3"/>
    <dgm:cxn modelId="{33896EAD-56C5-489A-8AF8-717CBD793D10}" srcId="{6350416B-8728-4CBC-B5FF-73BD833B6DD1}" destId="{68FAF69D-7008-475F-A3E4-BA9F33E022D1}" srcOrd="0" destOrd="0" parTransId="{B354E211-BA63-4BD3-AD87-CBD05222D201}" sibTransId="{B4061328-0E75-4C72-B01A-FE9BB8876A14}"/>
    <dgm:cxn modelId="{CE41A5B5-EA10-4C54-A990-3CFB391CA457}" srcId="{68FAF69D-7008-475F-A3E4-BA9F33E022D1}" destId="{4B19951C-51D8-4839-844B-9E29BC71FF17}" srcOrd="1" destOrd="0" parTransId="{CB7CEAA0-B298-4E61-BB1A-4FF444E02ABC}" sibTransId="{A9B968D6-4ED0-4E24-BFB1-5209868D2BA3}"/>
    <dgm:cxn modelId="{0FAC5F15-5EA0-4993-AF9C-82FBA05AF671}" srcId="{0089C062-43D1-4462-9E24-96BF30C656CA}" destId="{40AF0FDA-60FB-4104-9C01-411B8162417B}" srcOrd="0" destOrd="0" parTransId="{1CF0EC63-5E80-4070-92A8-5D6B4058C396}" sibTransId="{1C35E942-5598-46B7-998C-80616890BD92}"/>
    <dgm:cxn modelId="{D6829658-2190-45A5-892C-AFBC83F1F325}" type="presOf" srcId="{1CF0EC63-5E80-4070-92A8-5D6B4058C396}" destId="{31D5A2FA-A2AD-46D8-A520-ECF7B83C7E34}" srcOrd="0" destOrd="0" presId="urn:microsoft.com/office/officeart/2005/8/layout/hierarchy3"/>
    <dgm:cxn modelId="{ED7D022D-6C4C-4B63-AC89-E5F08D922558}" type="presOf" srcId="{C19C1A73-FFD7-4B84-A7F4-99064FEB0542}" destId="{16135D1E-FEA9-40F1-9468-9B9A128EE0A9}" srcOrd="0" destOrd="0" presId="urn:microsoft.com/office/officeart/2005/8/layout/hierarchy3"/>
    <dgm:cxn modelId="{26D90648-DA9B-44CD-94C3-6BE9B47C2673}" srcId="{6350416B-8728-4CBC-B5FF-73BD833B6DD1}" destId="{0089C062-43D1-4462-9E24-96BF30C656CA}" srcOrd="1" destOrd="0" parTransId="{5D158362-4F79-4382-A5B5-1CE7558EDAE9}" sibTransId="{B0CA1193-7C2D-4231-A5FC-6A89ADB2B1C1}"/>
    <dgm:cxn modelId="{F57FB2F2-AFE5-4C62-A5A6-D98EA93F23D7}" type="presOf" srcId="{0089C062-43D1-4462-9E24-96BF30C656CA}" destId="{6484F950-96DF-48DC-B7C9-7224825EA93C}" srcOrd="1" destOrd="0" presId="urn:microsoft.com/office/officeart/2005/8/layout/hierarchy3"/>
    <dgm:cxn modelId="{B325B7AE-D419-4AA8-9F6F-83C95AFFB66A}" type="presOf" srcId="{6350416B-8728-4CBC-B5FF-73BD833B6DD1}" destId="{477B4BA0-5B06-46D1-858E-FADE1E684624}" srcOrd="0" destOrd="0" presId="urn:microsoft.com/office/officeart/2005/8/layout/hierarchy3"/>
    <dgm:cxn modelId="{87F08F87-2631-470C-BE6C-3CEC88D3CCE6}" type="presOf" srcId="{0089C062-43D1-4462-9E24-96BF30C656CA}" destId="{2CE96115-B7F3-47E5-9C2C-EF40E7737B9B}" srcOrd="0" destOrd="0" presId="urn:microsoft.com/office/officeart/2005/8/layout/hierarchy3"/>
    <dgm:cxn modelId="{4C3DF296-F881-4274-A191-35286D6EB4BB}" type="presOf" srcId="{4B19951C-51D8-4839-844B-9E29BC71FF17}" destId="{ADE12618-E9CB-4795-A0E6-8ACABDE250B6}" srcOrd="0" destOrd="0" presId="urn:microsoft.com/office/officeart/2005/8/layout/hierarchy3"/>
    <dgm:cxn modelId="{1A5DCF19-2AC3-41CD-AE71-D8F688BD5F9A}" srcId="{68FAF69D-7008-475F-A3E4-BA9F33E022D1}" destId="{CF3B57DC-DA73-4287-9528-7E473FA5A7B4}" srcOrd="0" destOrd="0" parTransId="{4AED834A-DDD5-4346-97FD-2D4F7013A185}" sibTransId="{DBACEDA3-88FA-4ABC-802B-2F674BA68107}"/>
    <dgm:cxn modelId="{A633A6A3-41FD-4BF9-9B83-CF6E136B8299}" type="presOf" srcId="{CB7CEAA0-B298-4E61-BB1A-4FF444E02ABC}" destId="{251C038C-3097-4731-9889-EA6D29C73494}" srcOrd="0" destOrd="0" presId="urn:microsoft.com/office/officeart/2005/8/layout/hierarchy3"/>
    <dgm:cxn modelId="{9E8817A1-C6EA-43DA-969A-0AD5C7CD8361}" type="presOf" srcId="{4AED834A-DDD5-4346-97FD-2D4F7013A185}" destId="{791301D9-DEE7-412C-B7B2-9D553B794C00}" srcOrd="0" destOrd="0" presId="urn:microsoft.com/office/officeart/2005/8/layout/hierarchy3"/>
    <dgm:cxn modelId="{896901CB-B814-4E63-B950-89D8B42545E9}" srcId="{0089C062-43D1-4462-9E24-96BF30C656CA}" destId="{29873943-76BB-4ECA-B918-80D0D87089FA}" srcOrd="1" destOrd="0" parTransId="{C19C1A73-FFD7-4B84-A7F4-99064FEB0542}" sibTransId="{6B18AC07-385A-4E8A-80AB-B87CEF56FE22}"/>
    <dgm:cxn modelId="{060794CD-2D08-4F17-B045-143E5B2F0EF4}" type="presParOf" srcId="{477B4BA0-5B06-46D1-858E-FADE1E684624}" destId="{BA604EAB-F77B-4046-A436-8CC95C17A310}" srcOrd="0" destOrd="0" presId="urn:microsoft.com/office/officeart/2005/8/layout/hierarchy3"/>
    <dgm:cxn modelId="{103E11FA-BCCC-4FA7-84FB-052036A8AEEE}" type="presParOf" srcId="{BA604EAB-F77B-4046-A436-8CC95C17A310}" destId="{5B4D7A31-9D75-4C5F-8D49-181E99E03A31}" srcOrd="0" destOrd="0" presId="urn:microsoft.com/office/officeart/2005/8/layout/hierarchy3"/>
    <dgm:cxn modelId="{00C35670-B61A-4F10-A9A4-760636E1076B}" type="presParOf" srcId="{5B4D7A31-9D75-4C5F-8D49-181E99E03A31}" destId="{1E234260-E478-4983-ADFB-286F8BEA1816}" srcOrd="0" destOrd="0" presId="urn:microsoft.com/office/officeart/2005/8/layout/hierarchy3"/>
    <dgm:cxn modelId="{B9493B5A-89FB-4A40-AA46-B22AB7CE90B8}" type="presParOf" srcId="{5B4D7A31-9D75-4C5F-8D49-181E99E03A31}" destId="{DB6D0D9A-12A8-43B6-8E39-5B37EBB9B3EB}" srcOrd="1" destOrd="0" presId="urn:microsoft.com/office/officeart/2005/8/layout/hierarchy3"/>
    <dgm:cxn modelId="{010326E5-E331-48C9-B70B-83062B0DF8E9}" type="presParOf" srcId="{BA604EAB-F77B-4046-A436-8CC95C17A310}" destId="{A64BB016-A87F-46C2-863F-1AD6637B0A7A}" srcOrd="1" destOrd="0" presId="urn:microsoft.com/office/officeart/2005/8/layout/hierarchy3"/>
    <dgm:cxn modelId="{42112E66-B879-4C52-BDE5-39C5D3F2A4B5}" type="presParOf" srcId="{A64BB016-A87F-46C2-863F-1AD6637B0A7A}" destId="{791301D9-DEE7-412C-B7B2-9D553B794C00}" srcOrd="0" destOrd="0" presId="urn:microsoft.com/office/officeart/2005/8/layout/hierarchy3"/>
    <dgm:cxn modelId="{7E56D29F-E156-450C-AA07-7CF58395BE6B}" type="presParOf" srcId="{A64BB016-A87F-46C2-863F-1AD6637B0A7A}" destId="{AE24E7F7-8A24-4D59-B1E1-C8A02996BB86}" srcOrd="1" destOrd="0" presId="urn:microsoft.com/office/officeart/2005/8/layout/hierarchy3"/>
    <dgm:cxn modelId="{AD0F6FF6-57CD-418F-888D-1E1DBBD7BDAF}" type="presParOf" srcId="{A64BB016-A87F-46C2-863F-1AD6637B0A7A}" destId="{251C038C-3097-4731-9889-EA6D29C73494}" srcOrd="2" destOrd="0" presId="urn:microsoft.com/office/officeart/2005/8/layout/hierarchy3"/>
    <dgm:cxn modelId="{634A2CAE-06FE-403D-AA5A-17B0B96EED9E}" type="presParOf" srcId="{A64BB016-A87F-46C2-863F-1AD6637B0A7A}" destId="{ADE12618-E9CB-4795-A0E6-8ACABDE250B6}" srcOrd="3" destOrd="0" presId="urn:microsoft.com/office/officeart/2005/8/layout/hierarchy3"/>
    <dgm:cxn modelId="{82B56316-8827-4A2D-997E-DA0150FD3EA8}" type="presParOf" srcId="{477B4BA0-5B06-46D1-858E-FADE1E684624}" destId="{33DEAFD3-1849-4382-A402-977CC2DC73C5}" srcOrd="1" destOrd="0" presId="urn:microsoft.com/office/officeart/2005/8/layout/hierarchy3"/>
    <dgm:cxn modelId="{18D708CA-B515-468F-8DD8-78AC49DF5E51}" type="presParOf" srcId="{33DEAFD3-1849-4382-A402-977CC2DC73C5}" destId="{E557DA1D-19EA-4450-AF01-539505E0F9BE}" srcOrd="0" destOrd="0" presId="urn:microsoft.com/office/officeart/2005/8/layout/hierarchy3"/>
    <dgm:cxn modelId="{77886776-C225-464D-A26E-E7862D68CF48}" type="presParOf" srcId="{E557DA1D-19EA-4450-AF01-539505E0F9BE}" destId="{2CE96115-B7F3-47E5-9C2C-EF40E7737B9B}" srcOrd="0" destOrd="0" presId="urn:microsoft.com/office/officeart/2005/8/layout/hierarchy3"/>
    <dgm:cxn modelId="{2EBEFA80-661E-495F-B07A-5B26C5FD55E9}" type="presParOf" srcId="{E557DA1D-19EA-4450-AF01-539505E0F9BE}" destId="{6484F950-96DF-48DC-B7C9-7224825EA93C}" srcOrd="1" destOrd="0" presId="urn:microsoft.com/office/officeart/2005/8/layout/hierarchy3"/>
    <dgm:cxn modelId="{32029E54-854B-403B-B71B-BA56EC29403A}" type="presParOf" srcId="{33DEAFD3-1849-4382-A402-977CC2DC73C5}" destId="{67F81120-FF22-4C38-9CF3-17C2CB72AC89}" srcOrd="1" destOrd="0" presId="urn:microsoft.com/office/officeart/2005/8/layout/hierarchy3"/>
    <dgm:cxn modelId="{6F7DF4D0-B03F-4837-91A4-C135F093CE54}" type="presParOf" srcId="{67F81120-FF22-4C38-9CF3-17C2CB72AC89}" destId="{31D5A2FA-A2AD-46D8-A520-ECF7B83C7E34}" srcOrd="0" destOrd="0" presId="urn:microsoft.com/office/officeart/2005/8/layout/hierarchy3"/>
    <dgm:cxn modelId="{C51510CD-3B57-4476-84A4-F464A3ADCA0A}" type="presParOf" srcId="{67F81120-FF22-4C38-9CF3-17C2CB72AC89}" destId="{6C6C7BBA-06BC-4178-92F2-93C6F36E334D}" srcOrd="1" destOrd="0" presId="urn:microsoft.com/office/officeart/2005/8/layout/hierarchy3"/>
    <dgm:cxn modelId="{F2FCAF86-3CED-4E12-A0F6-E0F99BC77BE9}" type="presParOf" srcId="{67F81120-FF22-4C38-9CF3-17C2CB72AC89}" destId="{16135D1E-FEA9-40F1-9468-9B9A128EE0A9}" srcOrd="2" destOrd="0" presId="urn:microsoft.com/office/officeart/2005/8/layout/hierarchy3"/>
    <dgm:cxn modelId="{2810E418-FF69-4AD4-A53D-B63545D67417}" type="presParOf" srcId="{67F81120-FF22-4C38-9CF3-17C2CB72AC89}" destId="{0348C929-B0B9-44B4-81F6-269C8C638C14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234260-E478-4983-ADFB-286F8BEA1816}">
      <dsp:nvSpPr>
        <dsp:cNvPr id="0" name=""/>
        <dsp:cNvSpPr/>
      </dsp:nvSpPr>
      <dsp:spPr>
        <a:xfrm>
          <a:off x="1384000" y="2854"/>
          <a:ext cx="2212888" cy="11064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71120" rIns="106680" bIns="7112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5600" kern="1200" dirty="0" smtClean="0"/>
            <a:t>Topik</a:t>
          </a:r>
          <a:endParaRPr lang="id-ID" sz="5600" kern="1200" dirty="0"/>
        </a:p>
      </dsp:txBody>
      <dsp:txXfrm>
        <a:off x="1416407" y="35261"/>
        <a:ext cx="2148074" cy="1041630"/>
      </dsp:txXfrm>
    </dsp:sp>
    <dsp:sp modelId="{791301D9-DEE7-412C-B7B2-9D553B794C00}">
      <dsp:nvSpPr>
        <dsp:cNvPr id="0" name=""/>
        <dsp:cNvSpPr/>
      </dsp:nvSpPr>
      <dsp:spPr>
        <a:xfrm>
          <a:off x="1605289" y="1109298"/>
          <a:ext cx="221288" cy="8298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29833"/>
              </a:lnTo>
              <a:lnTo>
                <a:pt x="221288" y="829833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24E7F7-8A24-4D59-B1E1-C8A02996BB86}">
      <dsp:nvSpPr>
        <dsp:cNvPr id="0" name=""/>
        <dsp:cNvSpPr/>
      </dsp:nvSpPr>
      <dsp:spPr>
        <a:xfrm>
          <a:off x="1826578" y="1385909"/>
          <a:ext cx="1770310" cy="11064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500" kern="1200" dirty="0" smtClean="0"/>
            <a:t>Pewarisan</a:t>
          </a:r>
          <a:endParaRPr lang="id-ID" sz="2500" kern="1200" dirty="0"/>
        </a:p>
      </dsp:txBody>
      <dsp:txXfrm>
        <a:off x="1858985" y="1418316"/>
        <a:ext cx="1705496" cy="1041630"/>
      </dsp:txXfrm>
    </dsp:sp>
    <dsp:sp modelId="{251C038C-3097-4731-9889-EA6D29C73494}">
      <dsp:nvSpPr>
        <dsp:cNvPr id="0" name=""/>
        <dsp:cNvSpPr/>
      </dsp:nvSpPr>
      <dsp:spPr>
        <a:xfrm>
          <a:off x="1605289" y="1109298"/>
          <a:ext cx="221288" cy="22128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12888"/>
              </a:lnTo>
              <a:lnTo>
                <a:pt x="221288" y="221288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E12618-E9CB-4795-A0E6-8ACABDE250B6}">
      <dsp:nvSpPr>
        <dsp:cNvPr id="0" name=""/>
        <dsp:cNvSpPr/>
      </dsp:nvSpPr>
      <dsp:spPr>
        <a:xfrm>
          <a:off x="1826578" y="2768964"/>
          <a:ext cx="1770310" cy="11064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500" kern="1200" dirty="0" smtClean="0"/>
            <a:t>Pelestarian</a:t>
          </a:r>
          <a:endParaRPr lang="id-ID" sz="2500" kern="1200" dirty="0"/>
        </a:p>
      </dsp:txBody>
      <dsp:txXfrm>
        <a:off x="1858985" y="2801371"/>
        <a:ext cx="1705496" cy="1041630"/>
      </dsp:txXfrm>
    </dsp:sp>
    <dsp:sp modelId="{2CE96115-B7F3-47E5-9C2C-EF40E7737B9B}">
      <dsp:nvSpPr>
        <dsp:cNvPr id="0" name=""/>
        <dsp:cNvSpPr/>
      </dsp:nvSpPr>
      <dsp:spPr>
        <a:xfrm>
          <a:off x="4150111" y="2854"/>
          <a:ext cx="2212888" cy="11064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71120" rIns="106680" bIns="7112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5600" kern="1200" dirty="0" smtClean="0"/>
            <a:t>Fokus </a:t>
          </a:r>
          <a:endParaRPr lang="id-ID" sz="5600" kern="1200" dirty="0"/>
        </a:p>
      </dsp:txBody>
      <dsp:txXfrm>
        <a:off x="4182518" y="35261"/>
        <a:ext cx="2148074" cy="1041630"/>
      </dsp:txXfrm>
    </dsp:sp>
    <dsp:sp modelId="{31D5A2FA-A2AD-46D8-A520-ECF7B83C7E34}">
      <dsp:nvSpPr>
        <dsp:cNvPr id="0" name=""/>
        <dsp:cNvSpPr/>
      </dsp:nvSpPr>
      <dsp:spPr>
        <a:xfrm>
          <a:off x="4371399" y="1109298"/>
          <a:ext cx="221288" cy="8298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29833"/>
              </a:lnTo>
              <a:lnTo>
                <a:pt x="221288" y="829833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6C7BBA-06BC-4178-92F2-93C6F36E334D}">
      <dsp:nvSpPr>
        <dsp:cNvPr id="0" name=""/>
        <dsp:cNvSpPr/>
      </dsp:nvSpPr>
      <dsp:spPr>
        <a:xfrm>
          <a:off x="4592688" y="1385909"/>
          <a:ext cx="1770310" cy="11064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500" kern="1200" dirty="0" smtClean="0"/>
            <a:t>Adat</a:t>
          </a:r>
          <a:endParaRPr lang="id-ID" sz="2500" kern="1200" dirty="0"/>
        </a:p>
      </dsp:txBody>
      <dsp:txXfrm>
        <a:off x="4625095" y="1418316"/>
        <a:ext cx="1705496" cy="1041630"/>
      </dsp:txXfrm>
    </dsp:sp>
    <dsp:sp modelId="{16135D1E-FEA9-40F1-9468-9B9A128EE0A9}">
      <dsp:nvSpPr>
        <dsp:cNvPr id="0" name=""/>
        <dsp:cNvSpPr/>
      </dsp:nvSpPr>
      <dsp:spPr>
        <a:xfrm>
          <a:off x="4371399" y="1109298"/>
          <a:ext cx="221288" cy="22128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12888"/>
              </a:lnTo>
              <a:lnTo>
                <a:pt x="221288" y="221288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48C929-B0B9-44B4-81F6-269C8C638C14}">
      <dsp:nvSpPr>
        <dsp:cNvPr id="0" name=""/>
        <dsp:cNvSpPr/>
      </dsp:nvSpPr>
      <dsp:spPr>
        <a:xfrm>
          <a:off x="4592688" y="2768964"/>
          <a:ext cx="1770310" cy="11064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500" kern="1200" dirty="0" smtClean="0"/>
            <a:t>Budaya</a:t>
          </a:r>
          <a:endParaRPr lang="id-ID" sz="2500" kern="1200" dirty="0"/>
        </a:p>
      </dsp:txBody>
      <dsp:txXfrm>
        <a:off x="4625095" y="2801371"/>
        <a:ext cx="1705496" cy="10416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420F5B-A3F3-4DF0-8CD1-5C307079A6CC}" type="datetimeFigureOut">
              <a:rPr lang="id-ID" smtClean="0"/>
              <a:pPr/>
              <a:t>16/10/2023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C6FB5A-6D84-415D-B352-04E8D1D3C318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33052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6E0D5626-4667-4085-99AE-69AF77973D33}" type="datetime1">
              <a:rPr lang="en-US"/>
              <a:pPr/>
              <a:t>10/16/2023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AB8CFB95-2283-4C6A-A78C-0DC01BF760E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026CEA55-48D1-4EA5-AD20-C7514DA8455E}" type="datetime1">
              <a:rPr lang="en-US"/>
              <a:pPr/>
              <a:t>10/16/2023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DB5F6606-651E-43ED-9E79-6FBC0645734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762000"/>
            <a:ext cx="8686800" cy="2819400"/>
          </a:xfrm>
        </p:spPr>
        <p:txBody>
          <a:bodyPr>
            <a:noAutofit/>
          </a:bodyPr>
          <a:lstStyle/>
          <a:p>
            <a:pPr algn="ctr"/>
            <a:r>
              <a:rPr lang="id-ID" sz="4000" b="1" dirty="0" smtClean="0"/>
              <a:t>PELESTARIAN DAN PEWARISAN </a:t>
            </a:r>
            <a:r>
              <a:rPr lang="id-ID" sz="3200" b="1" dirty="0" smtClean="0"/>
              <a:t/>
            </a:r>
            <a:br>
              <a:rPr lang="id-ID" sz="3200" b="1" dirty="0" smtClean="0"/>
            </a:br>
            <a:r>
              <a:rPr lang="id-ID" sz="4000" b="1" dirty="0" smtClean="0"/>
              <a:t>NILAI ADAT DAN BUDAYA MINANGKABAU</a:t>
            </a:r>
            <a:br>
              <a:rPr lang="id-ID" sz="4000" b="1" dirty="0" smtClean="0"/>
            </a:br>
            <a:r>
              <a:rPr lang="id-ID" sz="4000" b="1" dirty="0" smtClean="0"/>
              <a:t>MELALUI KELUARGA</a:t>
            </a:r>
            <a:endParaRPr lang="id-ID" sz="4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038600"/>
            <a:ext cx="8077200" cy="1905000"/>
          </a:xfrm>
        </p:spPr>
        <p:txBody>
          <a:bodyPr>
            <a:normAutofit fontScale="25000" lnSpcReduction="20000"/>
          </a:bodyPr>
          <a:lstStyle/>
          <a:p>
            <a:endParaRPr lang="id-ID" sz="8000" dirty="0" smtClean="0"/>
          </a:p>
          <a:p>
            <a:pPr algn="ctr"/>
            <a:r>
              <a:rPr lang="id-ID" sz="8000" b="1" dirty="0" smtClean="0"/>
              <a:t>Prof.  Dr.  Agustina,  M. Hum, dkk</a:t>
            </a:r>
          </a:p>
          <a:p>
            <a:pPr algn="ctr"/>
            <a:endParaRPr lang="id-ID" sz="8000" b="1" dirty="0" smtClean="0"/>
          </a:p>
          <a:p>
            <a:pPr algn="ctr"/>
            <a:r>
              <a:rPr lang="id-ID" sz="8000" b="1" dirty="0"/>
              <a:t>d</a:t>
            </a:r>
            <a:r>
              <a:rPr lang="id-ID" sz="8000" b="1" dirty="0" smtClean="0"/>
              <a:t>alam acara  </a:t>
            </a:r>
          </a:p>
          <a:p>
            <a:pPr algn="ctr"/>
            <a:r>
              <a:rPr lang="id-ID" sz="8000" b="1" dirty="0" smtClean="0"/>
              <a:t>NANGGALO  NAGARI BUDAYA</a:t>
            </a:r>
          </a:p>
          <a:p>
            <a:pPr algn="ctr"/>
            <a:r>
              <a:rPr lang="id-ID" sz="8000" b="1" dirty="0" smtClean="0"/>
              <a:t>PROGRAM PENGABDIAN NAGARI BINAAN</a:t>
            </a:r>
          </a:p>
          <a:p>
            <a:pPr algn="ctr"/>
            <a:r>
              <a:rPr lang="id-ID" sz="8000" b="1" dirty="0" smtClean="0"/>
              <a:t>Jumat, 13 </a:t>
            </a:r>
            <a:r>
              <a:rPr lang="id-ID" sz="8000" b="1" dirty="0" smtClean="0"/>
              <a:t>Oktober 2023</a:t>
            </a:r>
          </a:p>
          <a:p>
            <a:endParaRPr lang="id-ID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649044"/>
          </a:xfrm>
        </p:spPr>
        <p:txBody>
          <a:bodyPr/>
          <a:lstStyle/>
          <a:p>
            <a:r>
              <a:rPr lang="id-ID" sz="3600" b="1" dirty="0" smtClean="0"/>
              <a:t>Edukasi terhadap Masyarakat di</a:t>
            </a:r>
            <a:endParaRPr lang="en-US" sz="3600" b="1" dirty="0"/>
          </a:p>
        </p:txBody>
      </p:sp>
      <p:pic>
        <p:nvPicPr>
          <p:cNvPr id="3075" name="Picture 3" descr="D:\11.  2023-2019--PENELITIAN &amp; PENGABDIAN\2023-2020 NAGARI BINAAN (PPNB)\2023 PPNB Nanggalo Nagari Budaya\Dokumen ADM dan Spanduk\SPANDUK PUSAT KEGIATAN PPNB-NNB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0" y="1371600"/>
            <a:ext cx="77470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4315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98500" y="2247900"/>
          <a:ext cx="7747000" cy="38782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Pembahasan/Pembicaraan</a:t>
            </a:r>
            <a:endParaRPr lang="id-ID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286000"/>
            <a:ext cx="7866888" cy="39624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id-ID" dirty="0" smtClean="0"/>
              <a:t>	</a:t>
            </a:r>
            <a:r>
              <a:rPr lang="id-ID" sz="3200" dirty="0" smtClean="0"/>
              <a:t>Sebab</a:t>
            </a:r>
          </a:p>
          <a:p>
            <a:pPr algn="ctr">
              <a:buNone/>
            </a:pPr>
            <a:r>
              <a:rPr lang="id-ID" sz="3200" b="1" dirty="0" smtClean="0"/>
              <a:t>Eksistensi (Keberadaan)</a:t>
            </a:r>
          </a:p>
          <a:p>
            <a:pPr algn="ctr">
              <a:buNone/>
            </a:pPr>
            <a:r>
              <a:rPr lang="id-ID" sz="3200" b="1" dirty="0" smtClean="0"/>
              <a:t>Masyarakat Minangkabau</a:t>
            </a:r>
          </a:p>
          <a:p>
            <a:pPr algn="ctr">
              <a:buNone/>
            </a:pPr>
            <a:endParaRPr lang="id-ID" sz="3200" dirty="0" smtClean="0"/>
          </a:p>
          <a:p>
            <a:pPr algn="ctr">
              <a:buNone/>
            </a:pPr>
            <a:r>
              <a:rPr lang="id-ID" sz="3200" dirty="0" smtClean="0"/>
              <a:t>terletak pada</a:t>
            </a:r>
            <a:endParaRPr lang="id-ID" sz="3200" b="1" dirty="0" smtClean="0"/>
          </a:p>
          <a:p>
            <a:pPr algn="ctr">
              <a:buNone/>
            </a:pPr>
            <a:r>
              <a:rPr lang="id-ID" sz="3200" b="1" dirty="0" smtClean="0"/>
              <a:t>Adat dan Budayanya</a:t>
            </a:r>
            <a:endParaRPr lang="id-ID" sz="3200" dirty="0" smtClean="0"/>
          </a:p>
          <a:p>
            <a:pPr algn="ctr">
              <a:buNone/>
            </a:pPr>
            <a:endParaRPr lang="id-ID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866888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id-ID" dirty="0" smtClean="0"/>
              <a:t>Mengapa perlu</a:t>
            </a:r>
            <a:r>
              <a:rPr lang="id-ID" sz="4000" dirty="0" smtClean="0"/>
              <a:t> </a:t>
            </a:r>
            <a:br>
              <a:rPr lang="id-ID" sz="4000" dirty="0" smtClean="0"/>
            </a:br>
            <a:r>
              <a:rPr lang="id-ID" sz="4000" b="1" dirty="0" smtClean="0"/>
              <a:t>PEWARISAN</a:t>
            </a:r>
            <a:r>
              <a:rPr lang="id-ID" sz="4900" dirty="0" smtClean="0"/>
              <a:t> dan</a:t>
            </a:r>
            <a:r>
              <a:rPr lang="id-ID" sz="4000" dirty="0" smtClean="0"/>
              <a:t> </a:t>
            </a:r>
            <a:r>
              <a:rPr lang="id-ID" sz="4000" b="1" dirty="0" smtClean="0"/>
              <a:t>PELESTARIAN?</a:t>
            </a:r>
            <a:r>
              <a:rPr lang="id-ID" b="1" dirty="0" smtClean="0"/>
              <a:t/>
            </a:r>
            <a:br>
              <a:rPr lang="id-ID" b="1" dirty="0" smtClean="0"/>
            </a:br>
            <a:endParaRPr lang="id-ID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9247" y="2057401"/>
            <a:ext cx="7745505" cy="4068762"/>
          </a:xfrm>
        </p:spPr>
        <p:txBody>
          <a:bodyPr>
            <a:normAutofit lnSpcReduction="10000"/>
          </a:bodyPr>
          <a:lstStyle/>
          <a:p>
            <a:pPr marL="609600" indent="-609600">
              <a:buNone/>
            </a:pPr>
            <a:r>
              <a:rPr lang="id-ID" dirty="0" smtClean="0"/>
              <a:t>				sebab</a:t>
            </a:r>
          </a:p>
          <a:p>
            <a:pPr marL="609600" indent="-609600">
              <a:buFontTx/>
              <a:buAutoNum type="arabicPeriod"/>
            </a:pPr>
            <a:r>
              <a:rPr lang="en-US" dirty="0" err="1" smtClean="0"/>
              <a:t>Minangkabau</a:t>
            </a:r>
            <a:r>
              <a:rPr lang="en-US" dirty="0" smtClean="0"/>
              <a:t> </a:t>
            </a:r>
            <a:r>
              <a:rPr lang="en-US" dirty="0" err="1" smtClean="0"/>
              <a:t>merupakan</a:t>
            </a:r>
            <a:r>
              <a:rPr lang="en-US" dirty="0" smtClean="0"/>
              <a:t>  </a:t>
            </a:r>
            <a:r>
              <a:rPr lang="en-US" dirty="0" err="1" smtClean="0"/>
              <a:t>suku</a:t>
            </a:r>
            <a:r>
              <a:rPr lang="en-US" dirty="0" smtClean="0"/>
              <a:t> </a:t>
            </a:r>
            <a:r>
              <a:rPr lang="en-US" dirty="0" err="1" smtClean="0"/>
              <a:t>bangsa</a:t>
            </a:r>
            <a:r>
              <a:rPr lang="en-US" dirty="0" smtClean="0"/>
              <a:t> (</a:t>
            </a:r>
            <a:r>
              <a:rPr lang="en-US" dirty="0" err="1" smtClean="0"/>
              <a:t>etnis</a:t>
            </a:r>
            <a:r>
              <a:rPr lang="en-US" dirty="0" smtClean="0"/>
              <a:t>)  yang </a:t>
            </a:r>
            <a:r>
              <a:rPr lang="en-US" dirty="0" err="1" smtClean="0"/>
              <a:t>hampir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diperhitungkan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sejarah</a:t>
            </a:r>
            <a:r>
              <a:rPr lang="en-US" dirty="0" smtClean="0"/>
              <a:t>, </a:t>
            </a:r>
            <a:r>
              <a:rPr lang="en-US" dirty="0" err="1" smtClean="0"/>
              <a:t>namun</a:t>
            </a:r>
            <a:r>
              <a:rPr lang="en-US" dirty="0" smtClean="0"/>
              <a:t> </a:t>
            </a:r>
            <a:r>
              <a:rPr lang="en-US" dirty="0" err="1" smtClean="0"/>
              <a:t>sangat</a:t>
            </a:r>
            <a:r>
              <a:rPr lang="en-US" dirty="0" smtClean="0"/>
              <a:t> </a:t>
            </a:r>
            <a:r>
              <a:rPr lang="en-US" dirty="0" err="1" smtClean="0"/>
              <a:t>dikenal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id-ID" dirty="0" smtClean="0"/>
              <a:t>etnis</a:t>
            </a:r>
            <a:r>
              <a:rPr lang="en-US" dirty="0" smtClean="0"/>
              <a:t> lain </a:t>
            </a:r>
            <a:r>
              <a:rPr lang="en-US" dirty="0" err="1" smtClean="0"/>
              <a:t>di</a:t>
            </a:r>
            <a:r>
              <a:rPr lang="en-US" dirty="0" smtClean="0"/>
              <a:t> Nusantara, </a:t>
            </a:r>
            <a:r>
              <a:rPr lang="en-US" dirty="0" err="1" smtClean="0"/>
              <a:t>bahkan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seantero</a:t>
            </a:r>
            <a:r>
              <a:rPr lang="en-US" dirty="0" smtClean="0"/>
              <a:t> </a:t>
            </a:r>
            <a:r>
              <a:rPr lang="en-US" dirty="0" err="1" smtClean="0"/>
              <a:t>dunia</a:t>
            </a:r>
            <a:r>
              <a:rPr lang="en-US" dirty="0" smtClean="0"/>
              <a:t> </a:t>
            </a:r>
            <a:r>
              <a:rPr lang="en-US" dirty="0" err="1" smtClean="0"/>
              <a:t>karena</a:t>
            </a:r>
            <a:r>
              <a:rPr lang="en-US" dirty="0" smtClean="0"/>
              <a:t> KEBUDAYAANNYA</a:t>
            </a:r>
            <a:r>
              <a:rPr lang="id-ID" dirty="0" smtClean="0"/>
              <a:t>.</a:t>
            </a:r>
            <a:endParaRPr lang="en-US" dirty="0" smtClean="0"/>
          </a:p>
          <a:p>
            <a:pPr marL="609600" indent="-609600">
              <a:buFontTx/>
              <a:buNone/>
            </a:pPr>
            <a:r>
              <a:rPr lang="id-ID" dirty="0" smtClean="0"/>
              <a:t>				karena itu</a:t>
            </a:r>
            <a:endParaRPr lang="en-US" dirty="0" smtClean="0"/>
          </a:p>
          <a:p>
            <a:pPr marL="609600" indent="-609600">
              <a:buFontTx/>
              <a:buAutoNum type="arabicPeriod" startAt="2"/>
            </a:pPr>
            <a:r>
              <a:rPr lang="en-US" dirty="0" err="1" smtClean="0"/>
              <a:t>Kebudayaan</a:t>
            </a:r>
            <a:r>
              <a:rPr lang="en-US" dirty="0" smtClean="0"/>
              <a:t> </a:t>
            </a:r>
            <a:r>
              <a:rPr lang="en-US" dirty="0" err="1" smtClean="0"/>
              <a:t>Minangkabau</a:t>
            </a:r>
            <a:r>
              <a:rPr lang="en-US" dirty="0" smtClean="0"/>
              <a:t> </a:t>
            </a:r>
            <a:r>
              <a:rPr lang="en-US" dirty="0" err="1" smtClean="0"/>
              <a:t>merupakan</a:t>
            </a:r>
            <a:r>
              <a:rPr lang="en-US" dirty="0" smtClean="0"/>
              <a:t> SOKOGURU </a:t>
            </a:r>
            <a:r>
              <a:rPr lang="en-US" dirty="0" err="1" smtClean="0"/>
              <a:t>kebudayaan</a:t>
            </a:r>
            <a:r>
              <a:rPr lang="en-US" dirty="0" smtClean="0"/>
              <a:t> </a:t>
            </a:r>
            <a:r>
              <a:rPr lang="en-US" dirty="0" err="1" smtClean="0"/>
              <a:t>Melayu</a:t>
            </a:r>
            <a:r>
              <a:rPr lang="en-US" dirty="0" smtClean="0"/>
              <a:t>,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hanya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Indonesia (Nusantara), </a:t>
            </a:r>
            <a:endParaRPr lang="id-ID" dirty="0" smtClean="0"/>
          </a:p>
          <a:p>
            <a:pPr marL="609600" indent="-609600">
              <a:buNone/>
            </a:pPr>
            <a:r>
              <a:rPr lang="id-ID" dirty="0" smtClean="0"/>
              <a:t>	</a:t>
            </a:r>
            <a:r>
              <a:rPr lang="en-US" dirty="0" err="1" smtClean="0"/>
              <a:t>tetapi</a:t>
            </a:r>
            <a:r>
              <a:rPr lang="en-US" dirty="0" smtClean="0"/>
              <a:t> </a:t>
            </a:r>
            <a:r>
              <a:rPr lang="en-US" dirty="0" err="1" smtClean="0"/>
              <a:t>juga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Asia Tenggara.</a:t>
            </a:r>
          </a:p>
          <a:p>
            <a:endParaRPr lang="id-ID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Mengapa Demikian?</a:t>
            </a:r>
            <a:endParaRPr lang="id-ID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828800"/>
            <a:ext cx="7498080" cy="4419600"/>
          </a:xfrm>
        </p:spPr>
        <p:txBody>
          <a:bodyPr>
            <a:normAutofit fontScale="92500"/>
          </a:bodyPr>
          <a:lstStyle/>
          <a:p>
            <a:endParaRPr lang="id-ID" dirty="0" smtClean="0"/>
          </a:p>
          <a:p>
            <a:pPr>
              <a:buNone/>
            </a:pPr>
            <a:r>
              <a:rPr lang="id-ID" sz="4000" dirty="0" smtClean="0"/>
              <a:t>	Masyarakat Minangkabau harus melakukan hal-hal berikut terhadap adat dan budayanya:</a:t>
            </a:r>
          </a:p>
          <a:p>
            <a:pPr>
              <a:buNone/>
            </a:pPr>
            <a:endParaRPr lang="id-ID" dirty="0" smtClean="0"/>
          </a:p>
          <a:p>
            <a:pPr>
              <a:buNone/>
            </a:pPr>
            <a:r>
              <a:rPr lang="id-ID" sz="2600" dirty="0" smtClean="0"/>
              <a:t>1. Mengetahui dan Memahaminya</a:t>
            </a:r>
          </a:p>
          <a:p>
            <a:pPr>
              <a:buNone/>
            </a:pPr>
            <a:r>
              <a:rPr lang="id-ID" sz="2600" dirty="0" smtClean="0"/>
              <a:t>2. Mempelajari dan Memilikinya</a:t>
            </a:r>
          </a:p>
          <a:p>
            <a:pPr>
              <a:buNone/>
            </a:pPr>
            <a:r>
              <a:rPr lang="id-ID" sz="2600" dirty="0" smtClean="0"/>
              <a:t>3. Malaksanakan dan Mencintainya</a:t>
            </a:r>
          </a:p>
          <a:p>
            <a:pPr>
              <a:buNone/>
            </a:pPr>
            <a:r>
              <a:rPr lang="id-ID" sz="2600" dirty="0" smtClean="0"/>
              <a:t>4. Mempertahankan dan Melestarikannya</a:t>
            </a:r>
          </a:p>
          <a:p>
            <a:endParaRPr lang="id-ID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47888" cy="1143000"/>
          </a:xfrm>
        </p:spPr>
        <p:txBody>
          <a:bodyPr/>
          <a:lstStyle/>
          <a:p>
            <a:r>
              <a:rPr lang="id-ID" sz="4400" dirty="0" smtClean="0"/>
              <a:t>Bagaimana </a:t>
            </a:r>
            <a:br>
              <a:rPr lang="id-ID" sz="4400" dirty="0" smtClean="0"/>
            </a:br>
            <a:r>
              <a:rPr lang="id-ID" sz="4400" dirty="0" smtClean="0"/>
              <a:t>cara </a:t>
            </a:r>
            <a:r>
              <a:rPr lang="id-ID" sz="4400" dirty="0"/>
              <a:t>m</a:t>
            </a:r>
            <a:r>
              <a:rPr lang="id-ID" sz="4400" dirty="0" smtClean="0"/>
              <a:t>ewariskannya?</a:t>
            </a:r>
            <a:endParaRPr lang="id-ID" sz="4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52600"/>
            <a:ext cx="8400288" cy="449580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id-ID" dirty="0" smtClean="0"/>
              <a:t>					sebab</a:t>
            </a:r>
          </a:p>
          <a:p>
            <a:pPr algn="ctr">
              <a:buNone/>
            </a:pPr>
            <a:r>
              <a:rPr lang="id-ID" sz="3800" b="1" dirty="0" smtClean="0"/>
              <a:t>“Tak kenal maka tak tahu, tak tahu </a:t>
            </a:r>
            <a:r>
              <a:rPr lang="en-US" sz="3800" b="1" dirty="0" smtClean="0"/>
              <a:t>   </a:t>
            </a:r>
          </a:p>
          <a:p>
            <a:pPr algn="ctr">
              <a:buNone/>
            </a:pPr>
            <a:r>
              <a:rPr lang="id-ID" sz="3800" b="1" dirty="0" smtClean="0"/>
              <a:t>maka tak bisa, tak bisa maka tak cinta”. </a:t>
            </a:r>
          </a:p>
          <a:p>
            <a:pPr algn="ctr">
              <a:buNone/>
            </a:pPr>
            <a:r>
              <a:rPr lang="id-ID" sz="2600" b="1" dirty="0" smtClean="0"/>
              <a:t>umumnya</a:t>
            </a:r>
          </a:p>
          <a:p>
            <a:pPr algn="ctr">
              <a:buNone/>
            </a:pPr>
            <a:r>
              <a:rPr lang="id-ID" sz="2600" dirty="0" smtClean="0"/>
              <a:t>	</a:t>
            </a:r>
            <a:r>
              <a:rPr lang="id-ID" sz="2600" b="1" dirty="0" smtClean="0"/>
              <a:t>Orang yang tidak mau melestarikan adat </a:t>
            </a:r>
            <a:endParaRPr lang="en-US" sz="2600" b="1" dirty="0" smtClean="0"/>
          </a:p>
          <a:p>
            <a:pPr algn="ctr">
              <a:buNone/>
            </a:pPr>
            <a:r>
              <a:rPr lang="id-ID" sz="2600" b="1" dirty="0" smtClean="0"/>
              <a:t>dan budayanya karena mereka tidak mengerti, </a:t>
            </a:r>
            <a:endParaRPr lang="en-US" sz="2600" b="1" dirty="0" smtClean="0"/>
          </a:p>
          <a:p>
            <a:pPr algn="ctr">
              <a:buNone/>
            </a:pPr>
            <a:r>
              <a:rPr lang="id-ID" sz="2600" b="1" dirty="0" smtClean="0"/>
              <a:t>dan tidak pula mau mempelajari, </a:t>
            </a:r>
            <a:endParaRPr lang="en-US" sz="2600" b="1" dirty="0" smtClean="0"/>
          </a:p>
          <a:p>
            <a:pPr algn="ctr">
              <a:buNone/>
            </a:pPr>
            <a:r>
              <a:rPr lang="id-ID" sz="2600" b="1" dirty="0" smtClean="0"/>
              <a:t>sehingga tidak tumbuh kemauan/kecintaan/</a:t>
            </a:r>
            <a:endParaRPr lang="en-US" sz="2600" b="1" dirty="0" smtClean="0"/>
          </a:p>
          <a:p>
            <a:pPr algn="ctr">
              <a:buNone/>
            </a:pPr>
            <a:r>
              <a:rPr lang="id-ID" sz="2600" b="1" dirty="0" smtClean="0"/>
              <a:t>rasa memiliki dalam diri</a:t>
            </a:r>
            <a:r>
              <a:rPr lang="id-ID" b="1" dirty="0" smtClean="0"/>
              <a:t>. </a:t>
            </a:r>
          </a:p>
          <a:p>
            <a:pPr algn="ctr">
              <a:buNone/>
            </a:pPr>
            <a:endParaRPr lang="id-ID" sz="4400" dirty="0" smtClean="0"/>
          </a:p>
          <a:p>
            <a:pPr algn="ctr">
              <a:buNone/>
            </a:pPr>
            <a:endParaRPr lang="id-ID" sz="4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706562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Mengapa Harus Begitu?</a:t>
            </a:r>
            <a:endParaRPr lang="id-ID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133600"/>
            <a:ext cx="7866888" cy="4114800"/>
          </a:xfrm>
        </p:spPr>
        <p:txBody>
          <a:bodyPr/>
          <a:lstStyle/>
          <a:p>
            <a:pPr>
              <a:buNone/>
            </a:pPr>
            <a:r>
              <a:rPr lang="id-ID" dirty="0" smtClean="0"/>
              <a:t>				</a:t>
            </a:r>
          </a:p>
          <a:p>
            <a:pPr>
              <a:buNone/>
            </a:pPr>
            <a:endParaRPr lang="id-ID" dirty="0"/>
          </a:p>
          <a:p>
            <a:pPr>
              <a:buNone/>
            </a:pPr>
            <a:endParaRPr lang="id-ID" dirty="0" smtClean="0"/>
          </a:p>
          <a:p>
            <a:pPr>
              <a:buNone/>
            </a:pPr>
            <a:endParaRPr lang="id-ID" dirty="0"/>
          </a:p>
          <a:p>
            <a:pPr>
              <a:buNone/>
            </a:pPr>
            <a:endParaRPr lang="id-ID" dirty="0" smtClean="0"/>
          </a:p>
          <a:p>
            <a:pPr>
              <a:buNone/>
            </a:pPr>
            <a:endParaRPr lang="id-ID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76488" cy="1096962"/>
          </a:xfrm>
        </p:spPr>
        <p:txBody>
          <a:bodyPr>
            <a:normAutofit fontScale="90000"/>
          </a:bodyPr>
          <a:lstStyle/>
          <a:p>
            <a:pPr algn="ctr"/>
            <a:r>
              <a:rPr lang="id-ID" sz="4400" b="1" dirty="0" smtClean="0"/>
              <a:t>Pelestarian Adat dan Budaya</a:t>
            </a:r>
            <a:r>
              <a:rPr lang="id-ID" sz="4400" dirty="0" smtClean="0"/>
              <a:t> </a:t>
            </a:r>
            <a:br>
              <a:rPr lang="id-ID" sz="4400" dirty="0" smtClean="0"/>
            </a:br>
            <a:r>
              <a:rPr lang="id-ID" b="1" dirty="0" smtClean="0"/>
              <a:t>Melalui Keluarga?</a:t>
            </a:r>
            <a:endParaRPr lang="id-ID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676400"/>
            <a:ext cx="7696199" cy="4190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5771761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133600"/>
            <a:ext cx="7866888" cy="4114800"/>
          </a:xfrm>
        </p:spPr>
        <p:txBody>
          <a:bodyPr/>
          <a:lstStyle/>
          <a:p>
            <a:pPr>
              <a:buNone/>
            </a:pPr>
            <a:r>
              <a:rPr lang="id-ID" dirty="0" smtClean="0"/>
              <a:t>				</a:t>
            </a:r>
            <a:r>
              <a:rPr lang="id-ID" sz="3200" b="1" dirty="0" smtClean="0"/>
              <a:t>karena</a:t>
            </a:r>
          </a:p>
          <a:p>
            <a:pPr>
              <a:buNone/>
            </a:pPr>
            <a:r>
              <a:rPr lang="id-ID" dirty="0" smtClean="0"/>
              <a:t>1. </a:t>
            </a:r>
            <a:r>
              <a:rPr lang="id-ID" sz="2800" dirty="0" smtClean="0"/>
              <a:t>Keluarga merupakan lembaga pertama dan  </a:t>
            </a:r>
          </a:p>
          <a:p>
            <a:pPr>
              <a:buNone/>
            </a:pPr>
            <a:r>
              <a:rPr lang="id-ID" sz="2800" dirty="0" smtClean="0"/>
              <a:t>	 utama pembentukan jiwa anak.</a:t>
            </a:r>
          </a:p>
          <a:p>
            <a:pPr>
              <a:buNone/>
            </a:pPr>
            <a:r>
              <a:rPr lang="id-ID" sz="2800" dirty="0" smtClean="0"/>
              <a:t>2.  Anak ibarat kertas putih (tabularasa) yang</a:t>
            </a:r>
          </a:p>
          <a:p>
            <a:pPr>
              <a:buNone/>
            </a:pPr>
            <a:r>
              <a:rPr lang="id-ID" sz="2800" dirty="0" smtClean="0"/>
              <a:t>    bisa dibentuk secara ideal.</a:t>
            </a:r>
          </a:p>
          <a:p>
            <a:pPr>
              <a:buNone/>
            </a:pPr>
            <a:r>
              <a:rPr lang="id-ID" sz="2800" dirty="0" smtClean="0"/>
              <a:t>3. Masa yang paling ideal untuk penanaman  norma/konsep adalah sebelum umur 13 th.</a:t>
            </a:r>
          </a:p>
          <a:p>
            <a:pPr>
              <a:buNone/>
            </a:pPr>
            <a:endParaRPr lang="id-ID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76488" cy="1477962"/>
          </a:xfrm>
        </p:spPr>
        <p:txBody>
          <a:bodyPr>
            <a:normAutofit fontScale="90000"/>
          </a:bodyPr>
          <a:lstStyle/>
          <a:p>
            <a:pPr algn="ctr"/>
            <a:r>
              <a:rPr lang="id-ID" sz="3600" b="1" dirty="0" smtClean="0"/>
              <a:t>Mengapa Pelestarian Adat dan Budaya</a:t>
            </a:r>
            <a:r>
              <a:rPr lang="id-ID" dirty="0" smtClean="0"/>
              <a:t> </a:t>
            </a:r>
            <a:r>
              <a:rPr lang="id-ID" b="1" dirty="0" smtClean="0"/>
              <a:t>Melalui Keluarga?</a:t>
            </a:r>
            <a:endParaRPr lang="id-ID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7512" y="838200"/>
            <a:ext cx="8324088" cy="4800600"/>
          </a:xfrm>
        </p:spPr>
        <p:txBody>
          <a:bodyPr>
            <a:normAutofit/>
          </a:bodyPr>
          <a:lstStyle/>
          <a:p>
            <a:pPr algn="ctr"/>
            <a:r>
              <a:rPr lang="id-ID" sz="4800" b="1" dirty="0" smtClean="0"/>
              <a:t>APA SAJA </a:t>
            </a:r>
            <a:br>
              <a:rPr lang="id-ID" sz="4800" b="1" dirty="0" smtClean="0"/>
            </a:br>
            <a:r>
              <a:rPr lang="id-ID" sz="4800" b="1" dirty="0" smtClean="0"/>
              <a:t>YANG HARUS DITANAMKAN </a:t>
            </a:r>
            <a:br>
              <a:rPr lang="id-ID" sz="4800" b="1" dirty="0" smtClean="0"/>
            </a:br>
            <a:r>
              <a:rPr lang="id-ID" sz="4800" b="1" dirty="0" smtClean="0"/>
              <a:t>DALAM KELUARGA?</a:t>
            </a:r>
            <a:endParaRPr lang="id-ID" sz="48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533400"/>
            <a:ext cx="7790688" cy="5943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d-ID" dirty="0" smtClean="0"/>
              <a:t>1</a:t>
            </a:r>
            <a:r>
              <a:rPr lang="id-ID" sz="2800" dirty="0" smtClean="0"/>
              <a:t>.  </a:t>
            </a:r>
            <a:r>
              <a:rPr lang="id-ID" sz="2800" b="1" dirty="0" smtClean="0"/>
              <a:t>Menanamkan pengetahuan, konsep, dan   </a:t>
            </a:r>
          </a:p>
          <a:p>
            <a:pPr>
              <a:buNone/>
            </a:pPr>
            <a:r>
              <a:rPr lang="id-ID" sz="2800" b="1" dirty="0" smtClean="0"/>
              <a:t>	  prinsip adat dan budaya.</a:t>
            </a:r>
          </a:p>
          <a:p>
            <a:pPr marL="596646" indent="-514350">
              <a:buNone/>
            </a:pPr>
            <a:r>
              <a:rPr lang="id-ID" sz="2800" b="1" dirty="0" smtClean="0"/>
              <a:t>2.  Menumbuhkan rasa bangga dan membiasakan menggunakan bahasa tradisi/daerah. </a:t>
            </a:r>
          </a:p>
          <a:p>
            <a:pPr marL="596646" indent="-514350">
              <a:buNone/>
            </a:pPr>
            <a:r>
              <a:rPr lang="id-ID" sz="2800" b="1" dirty="0" smtClean="0"/>
              <a:t>3.  Menumbuhkan rasa cinta dan rasa bangga</a:t>
            </a:r>
            <a:r>
              <a:rPr lang="en-US" sz="2800" b="1" dirty="0" smtClean="0"/>
              <a:t> </a:t>
            </a:r>
            <a:r>
              <a:rPr lang="id-ID" sz="2800" b="1" dirty="0" smtClean="0"/>
              <a:t>akan kesenian tradisional.</a:t>
            </a:r>
          </a:p>
          <a:p>
            <a:pPr marL="596646" indent="-514350">
              <a:buNone/>
            </a:pPr>
            <a:r>
              <a:rPr lang="id-ID" sz="2800" b="1" dirty="0" smtClean="0"/>
              <a:t>4.  Menumbuhkan dan membiasakan rasa menyukai makanan tradisional. </a:t>
            </a:r>
          </a:p>
          <a:p>
            <a:pPr>
              <a:buNone/>
            </a:pPr>
            <a:r>
              <a:rPr lang="id-ID" sz="2800" b="1" dirty="0" smtClean="0"/>
              <a:t>4.  Menumbuhkan rasa bangga dan </a:t>
            </a:r>
            <a:r>
              <a:rPr lang="en-US" sz="2800" b="1" dirty="0" smtClean="0"/>
              <a:t>   </a:t>
            </a:r>
          </a:p>
          <a:p>
            <a:pPr>
              <a:buNone/>
            </a:pPr>
            <a:r>
              <a:rPr lang="en-US" sz="2800" b="1" dirty="0" smtClean="0"/>
              <a:t>     </a:t>
            </a:r>
            <a:r>
              <a:rPr lang="id-ID" sz="2800" b="1" dirty="0" smtClean="0"/>
              <a:t>membiasakan memakai pakaian tradisi.</a:t>
            </a:r>
          </a:p>
          <a:p>
            <a:pPr>
              <a:buNone/>
            </a:pPr>
            <a:r>
              <a:rPr lang="id-ID" sz="2800" b="1" dirty="0" smtClean="0"/>
              <a:t>5.  </a:t>
            </a:r>
            <a:r>
              <a:rPr lang="id-ID" sz="2800" dirty="0" smtClean="0"/>
              <a:t>dll.</a:t>
            </a:r>
          </a:p>
          <a:p>
            <a:endParaRPr lang="id-ID" dirty="0" smtClean="0"/>
          </a:p>
          <a:p>
            <a:endParaRPr lang="id-ID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2286000"/>
            <a:ext cx="7790688" cy="39624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id-ID" dirty="0"/>
              <a:t>A</a:t>
            </a:r>
            <a:r>
              <a:rPr lang="id-ID" sz="2800" dirty="0" smtClean="0"/>
              <a:t>ntara lain</a:t>
            </a:r>
          </a:p>
          <a:p>
            <a:pPr marL="596646" indent="-514350">
              <a:buAutoNum type="arabicPeriod"/>
            </a:pPr>
            <a:r>
              <a:rPr lang="id-ID" sz="2800" b="1" dirty="0" smtClean="0"/>
              <a:t>Adat-istiadat sebagai pandangan hidup </a:t>
            </a:r>
            <a:r>
              <a:rPr lang="id-ID" sz="2800" b="1" dirty="0" smtClean="0">
                <a:sym typeface="Wingdings" pitchFamily="2" charset="2"/>
              </a:rPr>
              <a:t>  </a:t>
            </a:r>
            <a:r>
              <a:rPr lang="id-ID" sz="2800" i="1" dirty="0" smtClean="0">
                <a:sym typeface="Wingdings" pitchFamily="2" charset="2"/>
              </a:rPr>
              <a:t>Alam takambang manjadi guru</a:t>
            </a:r>
            <a:endParaRPr lang="id-ID" sz="2800" i="1" dirty="0" smtClean="0"/>
          </a:p>
          <a:p>
            <a:pPr marL="596646" indent="-514350">
              <a:buAutoNum type="arabicPeriod"/>
            </a:pPr>
            <a:r>
              <a:rPr lang="id-ID" sz="2800" b="1" dirty="0" smtClean="0"/>
              <a:t>Sistem Keturunan </a:t>
            </a:r>
            <a:r>
              <a:rPr lang="id-ID" sz="2800" b="1" dirty="0" smtClean="0">
                <a:sym typeface="Wingdings" pitchFamily="2" charset="2"/>
              </a:rPr>
              <a:t> </a:t>
            </a:r>
            <a:r>
              <a:rPr lang="id-ID" sz="2800" i="1" dirty="0" smtClean="0">
                <a:sym typeface="Wingdings" pitchFamily="2" charset="2"/>
              </a:rPr>
              <a:t>matrilinial</a:t>
            </a:r>
            <a:endParaRPr lang="id-ID" sz="2800" i="1" dirty="0" smtClean="0"/>
          </a:p>
          <a:p>
            <a:pPr marL="596646" indent="-514350">
              <a:buAutoNum type="arabicPeriod"/>
            </a:pPr>
            <a:r>
              <a:rPr lang="id-ID" sz="2800" b="1" dirty="0" smtClean="0"/>
              <a:t>Filosofis hidup </a:t>
            </a:r>
            <a:r>
              <a:rPr lang="id-ID" sz="2800" b="1" dirty="0" smtClean="0">
                <a:sym typeface="Wingdings" pitchFamily="2" charset="2"/>
              </a:rPr>
              <a:t> </a:t>
            </a:r>
            <a:r>
              <a:rPr lang="id-ID" sz="2800" i="1" dirty="0" smtClean="0">
                <a:sym typeface="Wingdings" pitchFamily="2" charset="2"/>
              </a:rPr>
              <a:t>ABS-SBK</a:t>
            </a:r>
            <a:endParaRPr lang="id-ID" sz="2800" i="1" dirty="0" smtClean="0"/>
          </a:p>
          <a:p>
            <a:pPr marL="596646" indent="-514350">
              <a:buAutoNum type="arabicPeriod"/>
            </a:pPr>
            <a:r>
              <a:rPr lang="id-ID" sz="2800" b="1" dirty="0" smtClean="0"/>
              <a:t>Sistem Kepimimpinan </a:t>
            </a:r>
            <a:r>
              <a:rPr lang="id-ID" sz="2800" b="1" dirty="0" smtClean="0">
                <a:sym typeface="Wingdings" pitchFamily="2" charset="2"/>
              </a:rPr>
              <a:t> </a:t>
            </a:r>
            <a:r>
              <a:rPr lang="id-ID" sz="2800" i="1" dirty="0" smtClean="0">
                <a:sym typeface="Wingdings" pitchFamily="2" charset="2"/>
              </a:rPr>
              <a:t>mambasuik dari bumi</a:t>
            </a:r>
            <a:endParaRPr lang="id-ID" sz="2800" i="1" dirty="0" smtClean="0"/>
          </a:p>
          <a:p>
            <a:pPr marL="596646" indent="-514350">
              <a:buAutoNum type="arabicPeriod"/>
            </a:pPr>
            <a:r>
              <a:rPr lang="id-ID" sz="2800" b="1" dirty="0" smtClean="0"/>
              <a:t>Etika dan Estetika dalam hidup </a:t>
            </a:r>
            <a:r>
              <a:rPr lang="id-ID" sz="2800" b="1" dirty="0" smtClean="0">
                <a:sym typeface="Wingdings" pitchFamily="2" charset="2"/>
              </a:rPr>
              <a:t></a:t>
            </a:r>
            <a:r>
              <a:rPr lang="id-ID" sz="2800" b="1" dirty="0">
                <a:sym typeface="Wingdings" pitchFamily="2" charset="2"/>
              </a:rPr>
              <a:t> </a:t>
            </a:r>
            <a:r>
              <a:rPr lang="id-ID" sz="2800" i="1" dirty="0" smtClean="0"/>
              <a:t>sumbang duo baleh, dll</a:t>
            </a:r>
          </a:p>
          <a:p>
            <a:pPr marL="596646" indent="-514350">
              <a:buNone/>
            </a:pPr>
            <a:r>
              <a:rPr lang="id-ID" sz="2800" b="1" dirty="0" smtClean="0"/>
              <a:t>	dll.</a:t>
            </a:r>
          </a:p>
          <a:p>
            <a:pPr marL="596646" indent="-514350">
              <a:buAutoNum type="arabicPeriod"/>
            </a:pPr>
            <a:endParaRPr lang="id-ID" dirty="0" smtClean="0"/>
          </a:p>
          <a:p>
            <a:pPr marL="596646" indent="-514350">
              <a:buAutoNum type="arabicPeriod"/>
            </a:pPr>
            <a:endParaRPr lang="id-ID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03238"/>
            <a:ext cx="8019288" cy="1477962"/>
          </a:xfrm>
        </p:spPr>
        <p:txBody>
          <a:bodyPr>
            <a:normAutofit fontScale="90000"/>
          </a:bodyPr>
          <a:lstStyle/>
          <a:p>
            <a:pPr algn="ctr"/>
            <a:r>
              <a:rPr lang="id-ID" b="1" dirty="0" smtClean="0"/>
              <a:t/>
            </a:r>
            <a:br>
              <a:rPr lang="id-ID" b="1" dirty="0" smtClean="0"/>
            </a:br>
            <a:r>
              <a:rPr lang="id-ID" b="1" dirty="0" smtClean="0"/>
              <a:t>(1) </a:t>
            </a:r>
            <a:r>
              <a:rPr lang="id-ID" sz="3600" b="1" dirty="0" smtClean="0"/>
              <a:t>MENANAMKAN PENGETAHUAN, KONSEP,  DAN PRINSIP ADAT &amp; BUDAYA</a:t>
            </a:r>
            <a:r>
              <a:rPr lang="id-ID" b="1" dirty="0" smtClean="0"/>
              <a:t/>
            </a:r>
            <a:br>
              <a:rPr lang="id-ID" b="1" dirty="0" smtClean="0"/>
            </a:br>
            <a:endParaRPr lang="id-ID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47800"/>
            <a:ext cx="8171688" cy="48006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id-ID" sz="3600" dirty="0" smtClean="0"/>
              <a:t>Adat-istiadat  yang ABS-SBK m</a:t>
            </a:r>
            <a:r>
              <a:rPr lang="en-US" sz="3600" dirty="0" err="1" smtClean="0"/>
              <a:t>erupakan</a:t>
            </a:r>
            <a:r>
              <a:rPr lang="id-ID" sz="3600" dirty="0" smtClean="0"/>
              <a:t> </a:t>
            </a:r>
            <a:r>
              <a:rPr lang="id-ID" sz="3600" dirty="0" smtClean="0">
                <a:sym typeface="Wingdings" pitchFamily="2" charset="2"/>
              </a:rPr>
              <a:t>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2600" dirty="0" err="1" smtClean="0"/>
              <a:t>pandangan</a:t>
            </a:r>
            <a:r>
              <a:rPr lang="en-US" sz="2600" dirty="0" smtClean="0"/>
              <a:t> </a:t>
            </a:r>
            <a:r>
              <a:rPr lang="en-US" sz="2600" dirty="0" err="1" smtClean="0"/>
              <a:t>hidup</a:t>
            </a:r>
            <a:r>
              <a:rPr lang="en-US" sz="2600" dirty="0" smtClean="0"/>
              <a:t> </a:t>
            </a:r>
            <a:r>
              <a:rPr lang="en-US" sz="2600" dirty="0" err="1" smtClean="0"/>
              <a:t>yg</a:t>
            </a:r>
            <a:r>
              <a:rPr lang="en-US" sz="2600" dirty="0" smtClean="0"/>
              <a:t> </a:t>
            </a:r>
            <a:r>
              <a:rPr lang="en-US" sz="2600" dirty="0" err="1" smtClean="0"/>
              <a:t>berpangkal</a:t>
            </a:r>
            <a:r>
              <a:rPr lang="en-US" sz="2600" dirty="0" smtClean="0"/>
              <a:t> </a:t>
            </a:r>
            <a:r>
              <a:rPr lang="en-US" sz="2600" dirty="0" err="1" smtClean="0"/>
              <a:t>pada</a:t>
            </a:r>
            <a:r>
              <a:rPr lang="en-US" sz="2600" dirty="0" smtClean="0"/>
              <a:t> </a:t>
            </a:r>
            <a:r>
              <a:rPr lang="en-US" sz="2600" dirty="0" err="1" smtClean="0"/>
              <a:t>ajaran</a:t>
            </a:r>
            <a:r>
              <a:rPr lang="en-US" sz="2600" dirty="0" smtClean="0"/>
              <a:t> </a:t>
            </a:r>
            <a:r>
              <a:rPr lang="en-US" sz="2600" dirty="0" err="1" smtClean="0"/>
              <a:t>akal</a:t>
            </a:r>
            <a:r>
              <a:rPr lang="en-US" sz="2600" dirty="0" smtClean="0"/>
              <a:t> </a:t>
            </a:r>
            <a:r>
              <a:rPr lang="en-US" sz="2600" dirty="0" err="1" smtClean="0"/>
              <a:t>budi</a:t>
            </a:r>
            <a:r>
              <a:rPr lang="en-US" sz="2600" dirty="0" smtClean="0"/>
              <a:t> </a:t>
            </a:r>
            <a:r>
              <a:rPr lang="en-US" sz="2600" dirty="0" err="1" smtClean="0"/>
              <a:t>pekerti</a:t>
            </a:r>
            <a:r>
              <a:rPr lang="en-US" sz="2600" dirty="0" smtClean="0"/>
              <a:t> yang </a:t>
            </a:r>
            <a:r>
              <a:rPr lang="en-US" sz="2600" dirty="0" err="1" smtClean="0"/>
              <a:t>luhur</a:t>
            </a:r>
            <a:r>
              <a:rPr lang="id-ID" sz="2600" dirty="0" smtClean="0"/>
              <a:t>.</a:t>
            </a:r>
            <a:r>
              <a:rPr lang="en-US" sz="2600" dirty="0" smtClean="0"/>
              <a:t/>
            </a:r>
            <a:br>
              <a:rPr lang="en-US" sz="2600" dirty="0" smtClean="0"/>
            </a:br>
            <a:endParaRPr lang="en-US" sz="2600" dirty="0" smtClean="0"/>
          </a:p>
          <a:p>
            <a:pPr>
              <a:lnSpc>
                <a:spcPct val="90000"/>
              </a:lnSpc>
            </a:pPr>
            <a:r>
              <a:rPr lang="en-US" sz="3600" dirty="0" err="1" smtClean="0"/>
              <a:t>Bertujuan</a:t>
            </a:r>
            <a:r>
              <a:rPr lang="id-ID" sz="3600" dirty="0" smtClean="0">
                <a:sym typeface="Wingdings" pitchFamily="2" charset="2"/>
              </a:rPr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600" dirty="0" err="1" smtClean="0"/>
              <a:t>mendidik</a:t>
            </a:r>
            <a:r>
              <a:rPr lang="en-US" sz="2600" dirty="0" smtClean="0"/>
              <a:t> </a:t>
            </a:r>
            <a:r>
              <a:rPr lang="en-US" sz="2600" dirty="0" err="1" smtClean="0"/>
              <a:t>masy</a:t>
            </a:r>
            <a:r>
              <a:rPr lang="id-ID" sz="2600" dirty="0" smtClean="0"/>
              <a:t>arakat </a:t>
            </a:r>
            <a:r>
              <a:rPr lang="en-US" sz="2600" dirty="0" smtClean="0"/>
              <a:t> agar </a:t>
            </a:r>
            <a:r>
              <a:rPr lang="en-US" sz="2600" dirty="0" err="1" smtClean="0"/>
              <a:t>mengaplikasikan</a:t>
            </a:r>
            <a:r>
              <a:rPr lang="en-US" sz="2600" dirty="0" smtClean="0"/>
              <a:t> </a:t>
            </a:r>
            <a:r>
              <a:rPr lang="en-US" sz="2600" dirty="0" err="1" smtClean="0"/>
              <a:t>budi</a:t>
            </a:r>
            <a:r>
              <a:rPr lang="en-US" sz="2600" dirty="0" smtClean="0"/>
              <a:t> </a:t>
            </a:r>
            <a:r>
              <a:rPr lang="en-US" sz="2600" dirty="0" err="1" smtClean="0"/>
              <a:t>peke</a:t>
            </a:r>
            <a:r>
              <a:rPr lang="id-ID" sz="2600" dirty="0" smtClean="0"/>
              <a:t>r</a:t>
            </a:r>
            <a:r>
              <a:rPr lang="en-US" sz="2600" dirty="0" err="1" smtClean="0"/>
              <a:t>ti</a:t>
            </a:r>
            <a:r>
              <a:rPr lang="en-US" sz="2600" dirty="0" smtClean="0"/>
              <a:t> yang </a:t>
            </a:r>
            <a:r>
              <a:rPr lang="en-US" sz="2600" dirty="0" err="1" smtClean="0"/>
              <a:t>baik</a:t>
            </a:r>
            <a:r>
              <a:rPr lang="en-US" sz="2600" dirty="0" smtClean="0"/>
              <a:t> </a:t>
            </a:r>
            <a:r>
              <a:rPr lang="id-ID" sz="2600" dirty="0" smtClean="0"/>
              <a:t>bagi </a:t>
            </a:r>
            <a:r>
              <a:rPr lang="en-US" sz="2600" dirty="0" err="1" smtClean="0"/>
              <a:t>sesamanya</a:t>
            </a:r>
            <a:r>
              <a:rPr lang="id-ID" sz="2600" dirty="0" smtClean="0"/>
              <a:t>.</a:t>
            </a:r>
            <a:endParaRPr lang="en-US" sz="2600" dirty="0" smtClean="0"/>
          </a:p>
          <a:p>
            <a:pPr>
              <a:lnSpc>
                <a:spcPct val="90000"/>
              </a:lnSpc>
              <a:buFontTx/>
              <a:buNone/>
            </a:pPr>
            <a:endParaRPr lang="en-US" sz="2600" b="1" dirty="0" smtClean="0"/>
          </a:p>
          <a:p>
            <a:pPr>
              <a:lnSpc>
                <a:spcPct val="90000"/>
              </a:lnSpc>
            </a:pPr>
            <a:r>
              <a:rPr lang="en-US" sz="3500" b="1" dirty="0" smtClean="0"/>
              <a:t>Budi </a:t>
            </a:r>
            <a:r>
              <a:rPr lang="en-US" sz="3500" b="1" dirty="0" err="1" smtClean="0"/>
              <a:t>pekerti</a:t>
            </a:r>
            <a:r>
              <a:rPr lang="en-US" sz="3500" dirty="0" smtClean="0"/>
              <a:t> </a:t>
            </a:r>
            <a:r>
              <a:rPr lang="en-US" dirty="0" err="1" smtClean="0"/>
              <a:t>menyangkut</a:t>
            </a:r>
            <a:r>
              <a:rPr lang="en-US" dirty="0" smtClean="0"/>
              <a:t> </a:t>
            </a:r>
            <a:r>
              <a:rPr lang="en-US" dirty="0" err="1" smtClean="0"/>
              <a:t>empat</a:t>
            </a:r>
            <a:r>
              <a:rPr lang="en-US" dirty="0" smtClean="0"/>
              <a:t> </a:t>
            </a:r>
            <a:r>
              <a:rPr lang="en-US" dirty="0" err="1" smtClean="0"/>
              <a:t>faktor</a:t>
            </a:r>
            <a:r>
              <a:rPr lang="en-US" dirty="0" smtClean="0"/>
              <a:t>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	</a:t>
            </a:r>
            <a:r>
              <a:rPr lang="en-US" b="1" dirty="0" smtClean="0"/>
              <a:t>1.</a:t>
            </a:r>
            <a:r>
              <a:rPr lang="en-US" b="1" i="1" dirty="0" smtClean="0"/>
              <a:t> RASO</a:t>
            </a:r>
            <a:r>
              <a:rPr lang="en-US" dirty="0" smtClean="0"/>
              <a:t> </a:t>
            </a:r>
            <a:r>
              <a:rPr lang="id-ID" dirty="0" smtClean="0"/>
              <a:t> </a:t>
            </a:r>
            <a:r>
              <a:rPr lang="id-ID" dirty="0" smtClean="0">
                <a:sym typeface="Wingdings" pitchFamily="2" charset="2"/>
              </a:rPr>
              <a:t> </a:t>
            </a:r>
            <a:r>
              <a:rPr lang="en-US" dirty="0" err="1" smtClean="0"/>
              <a:t>dirasakan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pancaindera</a:t>
            </a:r>
            <a:endParaRPr lang="en-US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	</a:t>
            </a:r>
            <a:r>
              <a:rPr lang="en-US" b="1" dirty="0" smtClean="0"/>
              <a:t>2.</a:t>
            </a:r>
            <a:r>
              <a:rPr lang="en-US" b="1" i="1" dirty="0" smtClean="0"/>
              <a:t> PARESO</a:t>
            </a:r>
            <a:r>
              <a:rPr lang="en-US" dirty="0" smtClean="0"/>
              <a:t> </a:t>
            </a:r>
            <a:r>
              <a:rPr lang="id-ID" dirty="0" smtClean="0">
                <a:sym typeface="Wingdings" pitchFamily="2" charset="2"/>
              </a:rPr>
              <a:t> </a:t>
            </a:r>
            <a:r>
              <a:rPr lang="en-US" dirty="0" err="1" smtClean="0"/>
              <a:t>dirasakan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hati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perasaan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endParaRPr lang="en-US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	</a:t>
            </a:r>
            <a:r>
              <a:rPr lang="en-US" b="1" dirty="0" smtClean="0"/>
              <a:t>3. </a:t>
            </a:r>
            <a:r>
              <a:rPr lang="en-US" b="1" i="1" dirty="0" smtClean="0"/>
              <a:t>MALU</a:t>
            </a:r>
            <a:r>
              <a:rPr lang="en-US" dirty="0" smtClean="0"/>
              <a:t> </a:t>
            </a:r>
            <a:r>
              <a:rPr lang="id-ID" dirty="0" smtClean="0">
                <a:sym typeface="Wingdings" pitchFamily="2" charset="2"/>
              </a:rPr>
              <a:t> </a:t>
            </a:r>
            <a:r>
              <a:rPr lang="en-US" dirty="0" err="1" smtClean="0"/>
              <a:t>sifat</a:t>
            </a:r>
            <a:r>
              <a:rPr lang="en-US" dirty="0" smtClean="0"/>
              <a:t> </a:t>
            </a:r>
            <a:r>
              <a:rPr lang="en-US" dirty="0" err="1" smtClean="0"/>
              <a:t>tanggungan</a:t>
            </a:r>
            <a:r>
              <a:rPr lang="en-US" dirty="0" smtClean="0"/>
              <a:t> </a:t>
            </a:r>
            <a:r>
              <a:rPr lang="en-US" dirty="0" err="1" smtClean="0"/>
              <a:t>hati</a:t>
            </a:r>
            <a:r>
              <a:rPr lang="en-US" dirty="0" smtClean="0"/>
              <a:t>/</a:t>
            </a:r>
            <a:r>
              <a:rPr lang="en-US" dirty="0" err="1" smtClean="0"/>
              <a:t>batin</a:t>
            </a:r>
            <a:endParaRPr lang="en-US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	</a:t>
            </a:r>
            <a:r>
              <a:rPr lang="en-US" b="1" dirty="0" smtClean="0"/>
              <a:t>4. </a:t>
            </a:r>
            <a:r>
              <a:rPr lang="en-US" b="1" i="1" dirty="0" smtClean="0"/>
              <a:t>SOPAN</a:t>
            </a:r>
            <a:r>
              <a:rPr lang="en-US" dirty="0" smtClean="0"/>
              <a:t> </a:t>
            </a:r>
            <a:r>
              <a:rPr lang="id-ID" dirty="0" smtClean="0">
                <a:sym typeface="Wingdings" pitchFamily="2" charset="2"/>
              </a:rPr>
              <a:t> </a:t>
            </a:r>
            <a:r>
              <a:rPr lang="en-US" dirty="0" err="1" smtClean="0"/>
              <a:t>tingkah</a:t>
            </a:r>
            <a:r>
              <a:rPr lang="en-US" dirty="0" smtClean="0"/>
              <a:t> </a:t>
            </a:r>
            <a:r>
              <a:rPr lang="en-US" dirty="0" err="1" smtClean="0"/>
              <a:t>laku</a:t>
            </a:r>
            <a:r>
              <a:rPr lang="en-US" dirty="0" smtClean="0"/>
              <a:t>, </a:t>
            </a:r>
            <a:r>
              <a:rPr lang="en-US" dirty="0" err="1" smtClean="0"/>
              <a:t>perilaku</a:t>
            </a:r>
            <a:r>
              <a:rPr lang="en-US" dirty="0" smtClean="0"/>
              <a:t> </a:t>
            </a:r>
            <a:r>
              <a:rPr lang="en-US" dirty="0" err="1" smtClean="0"/>
              <a:t>sehari-hari</a:t>
            </a:r>
            <a:endParaRPr lang="en-US" dirty="0" smtClean="0"/>
          </a:p>
          <a:p>
            <a:endParaRPr lang="id-ID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562088" cy="1143000"/>
          </a:xfrm>
        </p:spPr>
        <p:txBody>
          <a:bodyPr>
            <a:normAutofit/>
          </a:bodyPr>
          <a:lstStyle/>
          <a:p>
            <a:r>
              <a:rPr lang="id-ID" sz="3200" b="1" dirty="0" smtClean="0"/>
              <a:t>ADAT-ISTIADAT SBG PEDOMAN HIDUP </a:t>
            </a:r>
            <a:endParaRPr lang="id-ID" sz="32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447800"/>
            <a:ext cx="7790688" cy="4800600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lnSpc>
                <a:spcPct val="80000"/>
              </a:lnSpc>
              <a:buNone/>
            </a:pPr>
            <a:r>
              <a:rPr lang="id-ID" b="1" dirty="0" smtClean="0">
                <a:sym typeface="Wingdings" pitchFamily="2" charset="2"/>
              </a:rPr>
              <a:t>	</a:t>
            </a:r>
          </a:p>
          <a:p>
            <a:pPr marL="457200" indent="-457200">
              <a:lnSpc>
                <a:spcPct val="80000"/>
              </a:lnSpc>
              <a:buNone/>
            </a:pPr>
            <a:r>
              <a:rPr lang="id-ID" sz="2600" dirty="0" smtClean="0">
                <a:sym typeface="Wingdings" pitchFamily="2" charset="2"/>
              </a:rPr>
              <a:t>Sistem keturunan masyarakat</a:t>
            </a:r>
            <a:r>
              <a:rPr lang="en-US" sz="2600" dirty="0" smtClean="0">
                <a:sym typeface="Wingdings" pitchFamily="2" charset="2"/>
              </a:rPr>
              <a:t> </a:t>
            </a:r>
            <a:r>
              <a:rPr lang="id-ID" sz="2600" dirty="0" smtClean="0">
                <a:sym typeface="Wingdings" pitchFamily="2" charset="2"/>
              </a:rPr>
              <a:t>Minangkabau</a:t>
            </a:r>
            <a:r>
              <a:rPr lang="id-ID" dirty="0" smtClean="0">
                <a:sym typeface="Wingdings" pitchFamily="2" charset="2"/>
              </a:rPr>
              <a:t> adalah </a:t>
            </a:r>
            <a:r>
              <a:rPr lang="id-ID" b="1" dirty="0" smtClean="0">
                <a:sym typeface="Wingdings" pitchFamily="2" charset="2"/>
              </a:rPr>
              <a:t> </a:t>
            </a:r>
            <a:r>
              <a:rPr lang="en-US" b="1" dirty="0" smtClean="0"/>
              <a:t>MATRILINIAL</a:t>
            </a:r>
            <a:r>
              <a:rPr lang="id-ID" b="1" dirty="0"/>
              <a:t> </a:t>
            </a:r>
            <a:r>
              <a:rPr lang="id-ID" b="1" dirty="0" smtClean="0">
                <a:sym typeface="Wingdings" pitchFamily="2" charset="2"/>
              </a:rPr>
              <a:t> </a:t>
            </a:r>
            <a:r>
              <a:rPr lang="en-US" dirty="0" err="1" smtClean="0"/>
              <a:t>keturunan</a:t>
            </a:r>
            <a:r>
              <a:rPr lang="en-US" dirty="0" smtClean="0"/>
              <a:t> </a:t>
            </a:r>
            <a:r>
              <a:rPr lang="en-US" dirty="0" err="1" smtClean="0"/>
              <a:t>melalui</a:t>
            </a:r>
            <a:r>
              <a:rPr lang="en-US" dirty="0" smtClean="0"/>
              <a:t> </a:t>
            </a:r>
            <a:r>
              <a:rPr lang="en-US" dirty="0" err="1" smtClean="0"/>
              <a:t>garis</a:t>
            </a:r>
            <a:r>
              <a:rPr lang="en-US" dirty="0" smtClean="0"/>
              <a:t> </a:t>
            </a:r>
            <a:r>
              <a:rPr lang="en-US" dirty="0" err="1" smtClean="0"/>
              <a:t>kerabat</a:t>
            </a:r>
            <a:r>
              <a:rPr lang="en-US" dirty="0" smtClean="0"/>
              <a:t> </a:t>
            </a:r>
            <a:r>
              <a:rPr lang="en-US" dirty="0" err="1" smtClean="0"/>
              <a:t>ibu</a:t>
            </a:r>
            <a:r>
              <a:rPr lang="en-US" dirty="0" smtClean="0"/>
              <a:t>.</a:t>
            </a:r>
          </a:p>
          <a:p>
            <a:pPr marL="457200" indent="-457200">
              <a:lnSpc>
                <a:spcPct val="80000"/>
              </a:lnSpc>
              <a:buFontTx/>
              <a:buNone/>
            </a:pPr>
            <a:r>
              <a:rPr lang="en-US" dirty="0" smtClean="0"/>
              <a:t>	</a:t>
            </a:r>
            <a:endParaRPr lang="id-ID" dirty="0" smtClean="0"/>
          </a:p>
          <a:p>
            <a:pPr marL="457200" indent="-457200">
              <a:lnSpc>
                <a:spcPct val="80000"/>
              </a:lnSpc>
              <a:buFontTx/>
              <a:buNone/>
            </a:pPr>
            <a:r>
              <a:rPr lang="id-ID" dirty="0" smtClean="0"/>
              <a:t>Sifatnya </a:t>
            </a:r>
            <a:r>
              <a:rPr lang="en-US" b="1" dirty="0" smtClean="0"/>
              <a:t>EGALITI</a:t>
            </a:r>
            <a:r>
              <a:rPr lang="id-ID" b="1" dirty="0" smtClean="0"/>
              <a:t>,</a:t>
            </a:r>
            <a:r>
              <a:rPr lang="id-ID" dirty="0" smtClean="0"/>
              <a:t> yaitu </a:t>
            </a:r>
            <a:r>
              <a:rPr lang="en-US" dirty="0" smtClean="0"/>
              <a:t> </a:t>
            </a:r>
            <a:r>
              <a:rPr lang="id-ID" dirty="0" smtClean="0">
                <a:sym typeface="Wingdings" pitchFamily="2" charset="2"/>
              </a:rPr>
              <a:t> </a:t>
            </a:r>
            <a:r>
              <a:rPr lang="en-US" sz="2600" b="1" dirty="0" err="1" smtClean="0">
                <a:sym typeface="Wingdings" pitchFamily="2" charset="2"/>
              </a:rPr>
              <a:t>persamaan</a:t>
            </a:r>
            <a:r>
              <a:rPr lang="en-US" sz="2600" b="1" dirty="0" smtClean="0">
                <a:sym typeface="Wingdings" pitchFamily="2" charset="2"/>
              </a:rPr>
              <a:t>, </a:t>
            </a:r>
            <a:r>
              <a:rPr lang="en-US" sz="2600" b="1" dirty="0" err="1" smtClean="0">
                <a:sym typeface="Wingdings" pitchFamily="2" charset="2"/>
              </a:rPr>
              <a:t>kesamaan</a:t>
            </a:r>
            <a:r>
              <a:rPr lang="en-US" dirty="0" smtClean="0">
                <a:sym typeface="Wingdings" pitchFamily="2" charset="2"/>
              </a:rPr>
              <a:t>, </a:t>
            </a:r>
            <a:r>
              <a:rPr lang="en-US" dirty="0" err="1" smtClean="0">
                <a:sym typeface="Wingdings" pitchFamily="2" charset="2"/>
              </a:rPr>
              <a:t>dan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id-ID" dirty="0" smtClean="0">
                <a:sym typeface="Wingdings" pitchFamily="2" charset="2"/>
              </a:rPr>
              <a:t>				       </a:t>
            </a:r>
            <a:r>
              <a:rPr lang="id-ID" dirty="0">
                <a:sym typeface="Wingdings" pitchFamily="2" charset="2"/>
              </a:rPr>
              <a:t> </a:t>
            </a:r>
            <a:r>
              <a:rPr lang="id-ID" dirty="0" smtClean="0">
                <a:sym typeface="Wingdings" pitchFamily="2" charset="2"/>
              </a:rPr>
              <a:t>   </a:t>
            </a:r>
            <a:r>
              <a:rPr lang="en-US" sz="2600" b="1" dirty="0" err="1" smtClean="0">
                <a:sym typeface="Wingdings" pitchFamily="2" charset="2"/>
              </a:rPr>
              <a:t>kebersamaan</a:t>
            </a:r>
            <a:r>
              <a:rPr lang="en-US" dirty="0" smtClean="0">
                <a:sym typeface="Wingdings" pitchFamily="2" charset="2"/>
              </a:rPr>
              <a:t>. 	</a:t>
            </a:r>
          </a:p>
          <a:p>
            <a:pPr marL="457200" indent="-457200">
              <a:lnSpc>
                <a:spcPct val="80000"/>
              </a:lnSpc>
              <a:buFontTx/>
              <a:buNone/>
            </a:pPr>
            <a:r>
              <a:rPr lang="en-US" b="1" dirty="0" err="1" smtClean="0">
                <a:sym typeface="Wingdings" pitchFamily="2" charset="2"/>
              </a:rPr>
              <a:t>Artinya</a:t>
            </a:r>
            <a:endParaRPr lang="en-US" b="1" dirty="0" smtClean="0">
              <a:sym typeface="Wingdings" pitchFamily="2" charset="2"/>
            </a:endParaRPr>
          </a:p>
          <a:p>
            <a:pPr marL="457200" indent="-457200">
              <a:lnSpc>
                <a:spcPct val="80000"/>
              </a:lnSpc>
              <a:buFontTx/>
              <a:buNone/>
            </a:pPr>
            <a:r>
              <a:rPr lang="id-ID" dirty="0" smtClean="0">
                <a:sym typeface="Wingdings" pitchFamily="2" charset="2"/>
              </a:rPr>
              <a:t>1. 	</a:t>
            </a:r>
            <a:r>
              <a:rPr lang="en-US" sz="2600" dirty="0" smtClean="0">
                <a:sym typeface="Wingdings" pitchFamily="2" charset="2"/>
              </a:rPr>
              <a:t>S</a:t>
            </a:r>
            <a:r>
              <a:rPr lang="id-ID" sz="2600" dirty="0" smtClean="0">
                <a:sym typeface="Wingdings" pitchFamily="2" charset="2"/>
              </a:rPr>
              <a:t>ecara hukum,  sosial , dan budaya  </a:t>
            </a:r>
            <a:r>
              <a:rPr lang="id-ID" sz="2600" b="1" dirty="0" smtClean="0">
                <a:sym typeface="Wingdings" pitchFamily="2" charset="2"/>
              </a:rPr>
              <a:t>lelaki dan </a:t>
            </a:r>
            <a:r>
              <a:rPr lang="en-US" sz="2600" b="1" dirty="0" err="1" smtClean="0">
                <a:sym typeface="Wingdings" pitchFamily="2" charset="2"/>
              </a:rPr>
              <a:t>perempuan</a:t>
            </a:r>
            <a:r>
              <a:rPr lang="en-US" sz="2600" b="1" dirty="0" smtClean="0">
                <a:sym typeface="Wingdings" pitchFamily="2" charset="2"/>
              </a:rPr>
              <a:t> </a:t>
            </a:r>
            <a:r>
              <a:rPr lang="id-ID" sz="2600" b="1" dirty="0" smtClean="0">
                <a:sym typeface="Wingdings" pitchFamily="2" charset="2"/>
              </a:rPr>
              <a:t>sederajat. </a:t>
            </a:r>
          </a:p>
          <a:p>
            <a:pPr marL="457200" indent="-457200">
              <a:lnSpc>
                <a:spcPct val="80000"/>
              </a:lnSpc>
              <a:buFontTx/>
              <a:buNone/>
            </a:pPr>
            <a:r>
              <a:rPr lang="id-ID" sz="2600" dirty="0" smtClean="0">
                <a:sym typeface="Wingdings" pitchFamily="2" charset="2"/>
              </a:rPr>
              <a:t>2. 	</a:t>
            </a:r>
            <a:r>
              <a:rPr lang="en-US" sz="2600" dirty="0" err="1" smtClean="0">
                <a:sym typeface="Wingdings" pitchFamily="2" charset="2"/>
              </a:rPr>
              <a:t>Krn</a:t>
            </a:r>
            <a:r>
              <a:rPr lang="en-US" sz="2600" dirty="0" smtClean="0">
                <a:sym typeface="Wingdings" pitchFamily="2" charset="2"/>
              </a:rPr>
              <a:t> </a:t>
            </a:r>
            <a:r>
              <a:rPr lang="en-US" sz="2600" dirty="0" err="1" smtClean="0">
                <a:sym typeface="Wingdings" pitchFamily="2" charset="2"/>
              </a:rPr>
              <a:t>itu</a:t>
            </a:r>
            <a:r>
              <a:rPr lang="en-US" sz="2600" dirty="0" smtClean="0">
                <a:sym typeface="Wingdings" pitchFamily="2" charset="2"/>
              </a:rPr>
              <a:t> </a:t>
            </a:r>
            <a:r>
              <a:rPr lang="en-US" sz="2600" b="1" dirty="0" err="1" smtClean="0">
                <a:sym typeface="Wingdings" pitchFamily="2" charset="2"/>
              </a:rPr>
              <a:t>perempuan</a:t>
            </a:r>
            <a:r>
              <a:rPr lang="en-US" sz="2600" dirty="0" smtClean="0">
                <a:sym typeface="Wingdings" pitchFamily="2" charset="2"/>
              </a:rPr>
              <a:t> </a:t>
            </a:r>
            <a:r>
              <a:rPr lang="en-US" sz="2600" dirty="0" err="1" smtClean="0">
                <a:sym typeface="Wingdings" pitchFamily="2" charset="2"/>
              </a:rPr>
              <a:t>diberi</a:t>
            </a:r>
            <a:r>
              <a:rPr lang="en-US" sz="2600" dirty="0" smtClean="0">
                <a:sym typeface="Wingdings" pitchFamily="2" charset="2"/>
              </a:rPr>
              <a:t> </a:t>
            </a:r>
            <a:r>
              <a:rPr lang="en-US" sz="2600" dirty="0" err="1" smtClean="0">
                <a:sym typeface="Wingdings" pitchFamily="2" charset="2"/>
              </a:rPr>
              <a:t>kekuasaan</a:t>
            </a:r>
            <a:r>
              <a:rPr lang="en-US" sz="2600" dirty="0" smtClean="0">
                <a:sym typeface="Wingdings" pitchFamily="2" charset="2"/>
              </a:rPr>
              <a:t> </a:t>
            </a:r>
            <a:r>
              <a:rPr lang="id-ID" sz="2600" dirty="0" smtClean="0">
                <a:sym typeface="Wingdings" pitchFamily="2" charset="2"/>
              </a:rPr>
              <a:t>atas </a:t>
            </a:r>
            <a:r>
              <a:rPr lang="id-ID" sz="2600" b="1" dirty="0" smtClean="0">
                <a:sym typeface="Wingdings" pitchFamily="2" charset="2"/>
              </a:rPr>
              <a:t>ke</a:t>
            </a:r>
            <a:r>
              <a:rPr lang="en-US" sz="2600" b="1" dirty="0" err="1" smtClean="0">
                <a:sym typeface="Wingdings" pitchFamily="2" charset="2"/>
              </a:rPr>
              <a:t>pemilik</a:t>
            </a:r>
            <a:r>
              <a:rPr lang="id-ID" sz="2600" b="1" dirty="0" smtClean="0">
                <a:sym typeface="Wingdings" pitchFamily="2" charset="2"/>
              </a:rPr>
              <a:t>an</a:t>
            </a:r>
            <a:r>
              <a:rPr lang="en-US" sz="2600" dirty="0" smtClean="0">
                <a:sym typeface="Wingdings" pitchFamily="2" charset="2"/>
              </a:rPr>
              <a:t> </a:t>
            </a:r>
            <a:r>
              <a:rPr lang="en-US" sz="2600" dirty="0" err="1" smtClean="0">
                <a:sym typeface="Wingdings" pitchFamily="2" charset="2"/>
              </a:rPr>
              <a:t>harta</a:t>
            </a:r>
            <a:r>
              <a:rPr lang="en-US" sz="2600" dirty="0" smtClean="0">
                <a:sym typeface="Wingdings" pitchFamily="2" charset="2"/>
              </a:rPr>
              <a:t> </a:t>
            </a:r>
            <a:r>
              <a:rPr lang="en-US" sz="2600" dirty="0" err="1" smtClean="0">
                <a:sym typeface="Wingdings" pitchFamily="2" charset="2"/>
              </a:rPr>
              <a:t>dan</a:t>
            </a:r>
            <a:r>
              <a:rPr lang="en-US" sz="2600" dirty="0" smtClean="0">
                <a:sym typeface="Wingdings" pitchFamily="2" charset="2"/>
              </a:rPr>
              <a:t> </a:t>
            </a:r>
            <a:r>
              <a:rPr lang="en-US" sz="2600" dirty="0" err="1" smtClean="0">
                <a:sym typeface="Wingdings" pitchFamily="2" charset="2"/>
              </a:rPr>
              <a:t>anak</a:t>
            </a:r>
            <a:r>
              <a:rPr lang="en-US" sz="2600" dirty="0" smtClean="0">
                <a:sym typeface="Wingdings" pitchFamily="2" charset="2"/>
              </a:rPr>
              <a:t>, </a:t>
            </a:r>
            <a:r>
              <a:rPr lang="en-US" sz="2600" dirty="0" err="1" smtClean="0">
                <a:sym typeface="Wingdings" pitchFamily="2" charset="2"/>
              </a:rPr>
              <a:t>sedangkan</a:t>
            </a:r>
            <a:r>
              <a:rPr lang="en-US" sz="2600" dirty="0" smtClean="0">
                <a:sym typeface="Wingdings" pitchFamily="2" charset="2"/>
              </a:rPr>
              <a:t> </a:t>
            </a:r>
            <a:r>
              <a:rPr lang="en-US" sz="2600" b="1" dirty="0" err="1" smtClean="0">
                <a:sym typeface="Wingdings" pitchFamily="2" charset="2"/>
              </a:rPr>
              <a:t>lelaki</a:t>
            </a:r>
            <a:r>
              <a:rPr lang="en-US" sz="2600" dirty="0" smtClean="0">
                <a:sym typeface="Wingdings" pitchFamily="2" charset="2"/>
              </a:rPr>
              <a:t> </a:t>
            </a:r>
            <a:r>
              <a:rPr lang="en-US" sz="2600" dirty="0" err="1" smtClean="0">
                <a:sym typeface="Wingdings" pitchFamily="2" charset="2"/>
              </a:rPr>
              <a:t>sebagai</a:t>
            </a:r>
            <a:r>
              <a:rPr lang="en-US" sz="2600" dirty="0" smtClean="0">
                <a:sym typeface="Wingdings" pitchFamily="2" charset="2"/>
              </a:rPr>
              <a:t> </a:t>
            </a:r>
            <a:r>
              <a:rPr lang="en-US" sz="2600" b="1" dirty="0" err="1" smtClean="0">
                <a:sym typeface="Wingdings" pitchFamily="2" charset="2"/>
              </a:rPr>
              <a:t>pemimpin</a:t>
            </a:r>
            <a:r>
              <a:rPr lang="en-US" sz="2600" dirty="0" smtClean="0">
                <a:sym typeface="Wingdings" pitchFamily="2" charset="2"/>
              </a:rPr>
              <a:t> (</a:t>
            </a:r>
            <a:r>
              <a:rPr lang="en-US" sz="2600" dirty="0" err="1" smtClean="0">
                <a:sym typeface="Wingdings" pitchFamily="2" charset="2"/>
              </a:rPr>
              <a:t>penghulu</a:t>
            </a:r>
            <a:r>
              <a:rPr lang="en-US" sz="2600" dirty="0" smtClean="0">
                <a:sym typeface="Wingdings" pitchFamily="2" charset="2"/>
              </a:rPr>
              <a:t>/</a:t>
            </a:r>
            <a:r>
              <a:rPr lang="en-US" sz="2600" dirty="0" err="1" smtClean="0">
                <a:sym typeface="Wingdings" pitchFamily="2" charset="2"/>
              </a:rPr>
              <a:t>datuk</a:t>
            </a:r>
            <a:r>
              <a:rPr lang="en-US" sz="2600" dirty="0" smtClean="0">
                <a:sym typeface="Wingdings" pitchFamily="2" charset="2"/>
              </a:rPr>
              <a:t>)</a:t>
            </a:r>
            <a:r>
              <a:rPr lang="id-ID" sz="2600" dirty="0" smtClean="0">
                <a:sym typeface="Wingdings" pitchFamily="2" charset="2"/>
              </a:rPr>
              <a:t> untuk </a:t>
            </a:r>
            <a:r>
              <a:rPr lang="id-ID" sz="2600" b="1" dirty="0" smtClean="0">
                <a:sym typeface="Wingdings" pitchFamily="2" charset="2"/>
              </a:rPr>
              <a:t>mengurusnya.</a:t>
            </a:r>
            <a:endParaRPr lang="en-US" sz="2600" b="1" dirty="0" smtClean="0">
              <a:sym typeface="Wingdings" pitchFamily="2" charset="2"/>
            </a:endParaRPr>
          </a:p>
          <a:p>
            <a:pPr marL="457200" indent="-457200">
              <a:lnSpc>
                <a:spcPct val="80000"/>
              </a:lnSpc>
              <a:buFontTx/>
              <a:buNone/>
            </a:pPr>
            <a:endParaRPr lang="id-ID" sz="2600" dirty="0" smtClean="0">
              <a:sym typeface="Wingdings" pitchFamily="2" charset="2"/>
            </a:endParaRPr>
          </a:p>
          <a:p>
            <a:pPr marL="457200" indent="-457200">
              <a:lnSpc>
                <a:spcPct val="80000"/>
              </a:lnSpc>
              <a:buFontTx/>
              <a:buNone/>
            </a:pPr>
            <a:r>
              <a:rPr lang="en-US" sz="2600" dirty="0" smtClean="0">
                <a:sym typeface="Wingdings" pitchFamily="2" charset="2"/>
              </a:rPr>
              <a:t>	</a:t>
            </a:r>
            <a:r>
              <a:rPr lang="en-US" sz="2600" b="1" dirty="0" err="1" smtClean="0">
                <a:sym typeface="Wingdings" pitchFamily="2" charset="2"/>
              </a:rPr>
              <a:t>Ibarat</a:t>
            </a:r>
            <a:r>
              <a:rPr lang="en-US" sz="2600" b="1" dirty="0" smtClean="0">
                <a:sym typeface="Wingdings" pitchFamily="2" charset="2"/>
              </a:rPr>
              <a:t>: </a:t>
            </a:r>
            <a:r>
              <a:rPr lang="en-US" sz="2600" b="1" dirty="0" err="1" smtClean="0">
                <a:sym typeface="Wingdings" pitchFamily="2" charset="2"/>
              </a:rPr>
              <a:t>sebuah</a:t>
            </a:r>
            <a:r>
              <a:rPr lang="en-US" sz="2600" b="1" dirty="0" smtClean="0">
                <a:sym typeface="Wingdings" pitchFamily="2" charset="2"/>
              </a:rPr>
              <a:t> </a:t>
            </a:r>
            <a:r>
              <a:rPr lang="en-US" sz="2600" b="1" dirty="0" err="1" smtClean="0">
                <a:sym typeface="Wingdings" pitchFamily="2" charset="2"/>
              </a:rPr>
              <a:t>perseroan</a:t>
            </a:r>
            <a:r>
              <a:rPr lang="en-US" sz="2600" b="1" dirty="0" smtClean="0">
                <a:sym typeface="Wingdings" pitchFamily="2" charset="2"/>
              </a:rPr>
              <a:t> </a:t>
            </a:r>
            <a:r>
              <a:rPr lang="id-ID" sz="2600" b="1" dirty="0" smtClean="0">
                <a:sym typeface="Wingdings" pitchFamily="2" charset="2"/>
              </a:rPr>
              <a:t>(PT)</a:t>
            </a:r>
            <a:endParaRPr lang="en-US" sz="2600" b="1" dirty="0" smtClean="0">
              <a:sym typeface="Wingdings" pitchFamily="2" charset="2"/>
            </a:endParaRPr>
          </a:p>
          <a:p>
            <a:pPr marL="457200" indent="-457200">
              <a:lnSpc>
                <a:spcPct val="80000"/>
              </a:lnSpc>
              <a:buFontTx/>
              <a:buNone/>
            </a:pPr>
            <a:r>
              <a:rPr lang="id-ID" sz="2600" dirty="0">
                <a:sym typeface="Wingdings" pitchFamily="2" charset="2"/>
              </a:rPr>
              <a:t> </a:t>
            </a:r>
            <a:r>
              <a:rPr lang="id-ID" sz="2600" dirty="0" smtClean="0">
                <a:sym typeface="Wingdings" pitchFamily="2" charset="2"/>
              </a:rPr>
              <a:t>     </a:t>
            </a:r>
            <a:r>
              <a:rPr lang="en-US" sz="2600" b="1" dirty="0" err="1" smtClean="0">
                <a:sym typeface="Wingdings" pitchFamily="2" charset="2"/>
              </a:rPr>
              <a:t>perempuan</a:t>
            </a:r>
            <a:r>
              <a:rPr lang="en-US" sz="2600" b="1" dirty="0" smtClean="0">
                <a:sym typeface="Wingdings" pitchFamily="2" charset="2"/>
              </a:rPr>
              <a:t> </a:t>
            </a:r>
            <a:r>
              <a:rPr lang="en-US" sz="2600" dirty="0" smtClean="0">
                <a:sym typeface="Wingdings" pitchFamily="2" charset="2"/>
              </a:rPr>
              <a:t> </a:t>
            </a:r>
            <a:r>
              <a:rPr lang="en-US" sz="2600" dirty="0" err="1" smtClean="0">
                <a:sym typeface="Wingdings" pitchFamily="2" charset="2"/>
              </a:rPr>
              <a:t>sbg</a:t>
            </a:r>
            <a:r>
              <a:rPr lang="en-US" sz="2600" dirty="0" smtClean="0">
                <a:sym typeface="Wingdings" pitchFamily="2" charset="2"/>
              </a:rPr>
              <a:t> </a:t>
            </a:r>
            <a:r>
              <a:rPr lang="en-US" sz="2600" dirty="0" err="1" smtClean="0">
                <a:sym typeface="Wingdings" pitchFamily="2" charset="2"/>
              </a:rPr>
              <a:t>pemegang</a:t>
            </a:r>
            <a:r>
              <a:rPr lang="en-US" sz="2600" dirty="0" smtClean="0">
                <a:sym typeface="Wingdings" pitchFamily="2" charset="2"/>
              </a:rPr>
              <a:t> </a:t>
            </a:r>
            <a:r>
              <a:rPr lang="en-US" sz="2600" dirty="0" err="1" smtClean="0">
                <a:sym typeface="Wingdings" pitchFamily="2" charset="2"/>
              </a:rPr>
              <a:t>saham</a:t>
            </a:r>
            <a:r>
              <a:rPr lang="en-US" sz="2600" dirty="0" smtClean="0">
                <a:sym typeface="Wingdings" pitchFamily="2" charset="2"/>
              </a:rPr>
              <a:t> (</a:t>
            </a:r>
            <a:r>
              <a:rPr lang="en-US" sz="2600" dirty="0" err="1" smtClean="0">
                <a:sym typeface="Wingdings" pitchFamily="2" charset="2"/>
              </a:rPr>
              <a:t>pemilik</a:t>
            </a:r>
            <a:r>
              <a:rPr lang="en-US" sz="2600" dirty="0" smtClean="0">
                <a:sym typeface="Wingdings" pitchFamily="2" charset="2"/>
              </a:rPr>
              <a:t>)</a:t>
            </a:r>
          </a:p>
          <a:p>
            <a:pPr marL="457200" indent="-457200">
              <a:lnSpc>
                <a:spcPct val="80000"/>
              </a:lnSpc>
              <a:buFontTx/>
              <a:buNone/>
            </a:pPr>
            <a:r>
              <a:rPr lang="id-ID" sz="2600" dirty="0">
                <a:sym typeface="Wingdings" pitchFamily="2" charset="2"/>
              </a:rPr>
              <a:t> </a:t>
            </a:r>
            <a:r>
              <a:rPr lang="id-ID" sz="2600" dirty="0" smtClean="0">
                <a:sym typeface="Wingdings" pitchFamily="2" charset="2"/>
              </a:rPr>
              <a:t>     </a:t>
            </a:r>
            <a:r>
              <a:rPr lang="en-US" sz="2600" b="1" dirty="0" err="1" smtClean="0">
                <a:sym typeface="Wingdings" pitchFamily="2" charset="2"/>
              </a:rPr>
              <a:t>lelaki</a:t>
            </a:r>
            <a:r>
              <a:rPr lang="en-US" sz="2600" b="1" dirty="0" smtClean="0">
                <a:sym typeface="Wingdings" pitchFamily="2" charset="2"/>
              </a:rPr>
              <a:t> </a:t>
            </a:r>
            <a:r>
              <a:rPr lang="id-ID" sz="2600" dirty="0" smtClean="0">
                <a:sym typeface="Wingdings" pitchFamily="2" charset="2"/>
              </a:rPr>
              <a:t> </a:t>
            </a:r>
            <a:r>
              <a:rPr lang="en-US" sz="2600" dirty="0" smtClean="0">
                <a:sym typeface="Wingdings" pitchFamily="2" charset="2"/>
              </a:rPr>
              <a:t> </a:t>
            </a:r>
            <a:r>
              <a:rPr lang="en-US" sz="2600" dirty="0" err="1" smtClean="0">
                <a:sym typeface="Wingdings" pitchFamily="2" charset="2"/>
              </a:rPr>
              <a:t>sbg</a:t>
            </a:r>
            <a:r>
              <a:rPr lang="en-US" sz="2600" dirty="0" smtClean="0">
                <a:sym typeface="Wingdings" pitchFamily="2" charset="2"/>
              </a:rPr>
              <a:t> </a:t>
            </a:r>
            <a:r>
              <a:rPr lang="en-US" sz="2600" dirty="0" err="1" smtClean="0">
                <a:sym typeface="Wingdings" pitchFamily="2" charset="2"/>
              </a:rPr>
              <a:t>direktur</a:t>
            </a:r>
            <a:r>
              <a:rPr lang="en-US" sz="2600" dirty="0" smtClean="0">
                <a:sym typeface="Wingdings" pitchFamily="2" charset="2"/>
              </a:rPr>
              <a:t> (</a:t>
            </a:r>
            <a:r>
              <a:rPr lang="en-US" sz="2600" dirty="0" err="1" smtClean="0">
                <a:sym typeface="Wingdings" pitchFamily="2" charset="2"/>
              </a:rPr>
              <a:t>pimpinan</a:t>
            </a:r>
            <a:r>
              <a:rPr lang="id-ID" sz="2600" dirty="0" smtClean="0">
                <a:sym typeface="Wingdings" pitchFamily="2" charset="2"/>
              </a:rPr>
              <a:t>/manajemen</a:t>
            </a:r>
            <a:r>
              <a:rPr lang="en-US" sz="2600" dirty="0" smtClean="0">
                <a:sym typeface="Wingdings" pitchFamily="2" charset="2"/>
              </a:rPr>
              <a:t>)</a:t>
            </a:r>
            <a:r>
              <a:rPr lang="en-US" sz="2600" dirty="0" smtClean="0"/>
              <a:t>	    </a:t>
            </a:r>
          </a:p>
          <a:p>
            <a:endParaRPr lang="id-ID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801444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/>
              <a:t>SISTEM KETURUNAN</a:t>
            </a:r>
            <a:endParaRPr lang="id-ID" sz="3600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52600"/>
            <a:ext cx="8324088" cy="4495800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sz="2800" b="1" dirty="0" smtClean="0"/>
              <a:t>D</a:t>
            </a:r>
            <a:r>
              <a:rPr lang="id-ID" sz="2800" b="1" dirty="0" smtClean="0"/>
              <a:t>asar</a:t>
            </a:r>
            <a:r>
              <a:rPr lang="en-US" sz="2800" b="1" dirty="0" smtClean="0"/>
              <a:t> F</a:t>
            </a:r>
            <a:r>
              <a:rPr lang="id-ID" sz="2800" b="1" dirty="0" smtClean="0"/>
              <a:t>ilosofis Hidup Masyarakatnya </a:t>
            </a:r>
            <a:r>
              <a:rPr lang="en-US" sz="2800" b="1" dirty="0" smtClean="0">
                <a:sym typeface="Wingdings" pitchFamily="2" charset="2"/>
              </a:rPr>
              <a:t> </a:t>
            </a:r>
            <a:endParaRPr lang="id-ID" sz="2800" b="1" dirty="0" smtClean="0">
              <a:sym typeface="Wingdings" pitchFamily="2" charset="2"/>
            </a:endParaRPr>
          </a:p>
          <a:p>
            <a:pPr>
              <a:buFontTx/>
              <a:buNone/>
            </a:pPr>
            <a:r>
              <a:rPr lang="id-ID" sz="2800" b="1" dirty="0" smtClean="0">
                <a:sym typeface="Wingdings" pitchFamily="2" charset="2"/>
              </a:rPr>
              <a:t>“</a:t>
            </a:r>
            <a:r>
              <a:rPr lang="en-US" sz="2800" b="1" i="1" dirty="0" err="1" smtClean="0">
                <a:sym typeface="Wingdings" pitchFamily="2" charset="2"/>
              </a:rPr>
              <a:t>Alam</a:t>
            </a:r>
            <a:r>
              <a:rPr lang="en-US" sz="2800" b="1" i="1" dirty="0" smtClean="0">
                <a:sym typeface="Wingdings" pitchFamily="2" charset="2"/>
              </a:rPr>
              <a:t> </a:t>
            </a:r>
            <a:r>
              <a:rPr lang="en-US" sz="2800" b="1" i="1" dirty="0" err="1" smtClean="0">
                <a:sym typeface="Wingdings" pitchFamily="2" charset="2"/>
              </a:rPr>
              <a:t>takambang</a:t>
            </a:r>
            <a:r>
              <a:rPr lang="en-US" sz="2800" b="1" i="1" dirty="0" smtClean="0">
                <a:sym typeface="Wingdings" pitchFamily="2" charset="2"/>
              </a:rPr>
              <a:t> </a:t>
            </a:r>
            <a:r>
              <a:rPr lang="en-US" sz="2800" b="1" i="1" dirty="0" err="1" smtClean="0">
                <a:sym typeface="Wingdings" pitchFamily="2" charset="2"/>
              </a:rPr>
              <a:t>manjadi</a:t>
            </a:r>
            <a:r>
              <a:rPr lang="en-US" sz="2800" b="1" i="1" dirty="0" smtClean="0">
                <a:sym typeface="Wingdings" pitchFamily="2" charset="2"/>
              </a:rPr>
              <a:t> guru</a:t>
            </a:r>
            <a:r>
              <a:rPr lang="id-ID" sz="2800" b="1" i="1" dirty="0" smtClean="0">
                <a:sym typeface="Wingdings" pitchFamily="2" charset="2"/>
              </a:rPr>
              <a:t>/pedoman”</a:t>
            </a:r>
            <a:endParaRPr lang="id-ID" sz="2800" b="1" i="1" dirty="0">
              <a:sym typeface="Wingdings" pitchFamily="2" charset="2"/>
            </a:endParaRPr>
          </a:p>
          <a:p>
            <a:pPr>
              <a:buFontTx/>
              <a:buNone/>
            </a:pPr>
            <a:endParaRPr lang="en-US" dirty="0" smtClean="0"/>
          </a:p>
          <a:p>
            <a:pPr>
              <a:buNone/>
            </a:pPr>
            <a:r>
              <a:rPr lang="id-ID" b="1" dirty="0" smtClean="0"/>
              <a:t>Pengertiannya</a:t>
            </a:r>
          </a:p>
          <a:p>
            <a:pPr>
              <a:buNone/>
            </a:pPr>
            <a:r>
              <a:rPr lang="en-US" b="1" dirty="0" smtClean="0"/>
              <a:t>Cara </a:t>
            </a:r>
            <a:r>
              <a:rPr lang="en-US" b="1" dirty="0" err="1" smtClean="0"/>
              <a:t>hidup</a:t>
            </a:r>
            <a:r>
              <a:rPr lang="en-US" b="1" dirty="0" smtClean="0"/>
              <a:t> </a:t>
            </a:r>
            <a:r>
              <a:rPr lang="en-US" b="1" dirty="0" err="1" smtClean="0"/>
              <a:t>dan</a:t>
            </a:r>
            <a:r>
              <a:rPr lang="en-US" b="1" dirty="0" smtClean="0"/>
              <a:t> </a:t>
            </a:r>
            <a:r>
              <a:rPr lang="en-US" b="1" dirty="0" err="1" smtClean="0"/>
              <a:t>berpikir</a:t>
            </a:r>
            <a:r>
              <a:rPr lang="id-ID" b="1" dirty="0" smtClean="0"/>
              <a:t> masyarakat Minang</a:t>
            </a:r>
            <a:r>
              <a:rPr lang="en-US" b="1" dirty="0" smtClean="0"/>
              <a:t>:</a:t>
            </a:r>
          </a:p>
          <a:p>
            <a:pPr marL="85725" indent="-85725">
              <a:buFontTx/>
              <a:buNone/>
            </a:pPr>
            <a:r>
              <a:rPr lang="en-US" dirty="0" smtClean="0"/>
              <a:t>	</a:t>
            </a:r>
            <a:r>
              <a:rPr lang="en-US" b="1" dirty="0" smtClean="0"/>
              <a:t>1. Horizonta</a:t>
            </a:r>
            <a:r>
              <a:rPr lang="en-US" dirty="0" smtClean="0"/>
              <a:t>l 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sz="2800" dirty="0" err="1" smtClean="0">
                <a:sym typeface="Wingdings" pitchFamily="2" charset="2"/>
              </a:rPr>
              <a:t>kesamaan</a:t>
            </a:r>
            <a:r>
              <a:rPr lang="en-US" sz="2800" dirty="0" smtClean="0">
                <a:sym typeface="Wingdings" pitchFamily="2" charset="2"/>
              </a:rPr>
              <a:t> </a:t>
            </a:r>
            <a:r>
              <a:rPr lang="en-US" sz="2800" dirty="0" err="1" smtClean="0">
                <a:sym typeface="Wingdings" pitchFamily="2" charset="2"/>
              </a:rPr>
              <a:t>dan</a:t>
            </a:r>
            <a:r>
              <a:rPr lang="en-US" sz="2800" dirty="0" smtClean="0">
                <a:sym typeface="Wingdings" pitchFamily="2" charset="2"/>
              </a:rPr>
              <a:t> </a:t>
            </a:r>
            <a:r>
              <a:rPr lang="en-US" sz="2800" dirty="0" err="1" smtClean="0">
                <a:sym typeface="Wingdings" pitchFamily="2" charset="2"/>
              </a:rPr>
              <a:t>kebersamaan</a:t>
            </a:r>
            <a:r>
              <a:rPr lang="en-US" sz="2800" dirty="0" smtClean="0">
                <a:sym typeface="Wingdings" pitchFamily="2" charset="2"/>
              </a:rPr>
              <a:t> </a:t>
            </a:r>
            <a:endParaRPr lang="en-US" sz="2800" dirty="0" smtClean="0"/>
          </a:p>
          <a:p>
            <a:pPr marL="85725" indent="-85725">
              <a:buFontTx/>
              <a:buNone/>
            </a:pPr>
            <a:r>
              <a:rPr lang="en-US" b="1" dirty="0" smtClean="0"/>
              <a:t>	2. </a:t>
            </a:r>
            <a:r>
              <a:rPr lang="en-US" b="1" dirty="0" err="1" smtClean="0"/>
              <a:t>Demokratis</a:t>
            </a:r>
            <a:r>
              <a:rPr lang="en-US" b="1" dirty="0" smtClean="0"/>
              <a:t> 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i="1" dirty="0" err="1" smtClean="0">
                <a:sym typeface="Wingdings" pitchFamily="2" charset="2"/>
              </a:rPr>
              <a:t>tagak</a:t>
            </a:r>
            <a:r>
              <a:rPr lang="en-US" i="1" dirty="0" smtClean="0">
                <a:sym typeface="Wingdings" pitchFamily="2" charset="2"/>
              </a:rPr>
              <a:t> </a:t>
            </a:r>
            <a:r>
              <a:rPr lang="en-US" i="1" dirty="0" err="1" smtClean="0">
                <a:sym typeface="Wingdings" pitchFamily="2" charset="2"/>
              </a:rPr>
              <a:t>samo</a:t>
            </a:r>
            <a:r>
              <a:rPr lang="en-US" i="1" dirty="0" smtClean="0">
                <a:sym typeface="Wingdings" pitchFamily="2" charset="2"/>
              </a:rPr>
              <a:t> </a:t>
            </a:r>
            <a:r>
              <a:rPr lang="en-US" i="1" dirty="0" err="1" smtClean="0">
                <a:sym typeface="Wingdings" pitchFamily="2" charset="2"/>
              </a:rPr>
              <a:t>tenggi</a:t>
            </a:r>
            <a:r>
              <a:rPr lang="en-US" i="1" dirty="0" smtClean="0">
                <a:sym typeface="Wingdings" pitchFamily="2" charset="2"/>
              </a:rPr>
              <a:t>, </a:t>
            </a:r>
            <a:r>
              <a:rPr lang="en-US" i="1" dirty="0" err="1" smtClean="0">
                <a:sym typeface="Wingdings" pitchFamily="2" charset="2"/>
              </a:rPr>
              <a:t>duduak</a:t>
            </a:r>
            <a:r>
              <a:rPr lang="en-US" i="1" dirty="0" smtClean="0">
                <a:sym typeface="Wingdings" pitchFamily="2" charset="2"/>
              </a:rPr>
              <a:t> </a:t>
            </a:r>
            <a:r>
              <a:rPr lang="en-US" i="1" dirty="0" err="1" smtClean="0">
                <a:sym typeface="Wingdings" pitchFamily="2" charset="2"/>
              </a:rPr>
              <a:t>samo</a:t>
            </a:r>
            <a:r>
              <a:rPr lang="en-US" i="1" dirty="0" smtClean="0">
                <a:sym typeface="Wingdings" pitchFamily="2" charset="2"/>
              </a:rPr>
              <a:t> </a:t>
            </a:r>
            <a:r>
              <a:rPr lang="en-US" i="1" dirty="0" err="1" smtClean="0">
                <a:sym typeface="Wingdings" pitchFamily="2" charset="2"/>
              </a:rPr>
              <a:t>randah</a:t>
            </a:r>
            <a:endParaRPr lang="en-US" dirty="0" smtClean="0">
              <a:sym typeface="Wingdings" pitchFamily="2" charset="2"/>
            </a:endParaRPr>
          </a:p>
          <a:p>
            <a:pPr marL="85725" indent="-85725">
              <a:buFontTx/>
              <a:buNone/>
            </a:pPr>
            <a:r>
              <a:rPr lang="en-US" dirty="0" smtClean="0"/>
              <a:t>	</a:t>
            </a:r>
            <a:r>
              <a:rPr lang="en-US" b="1" dirty="0" smtClean="0"/>
              <a:t>3. </a:t>
            </a:r>
            <a:r>
              <a:rPr lang="en-US" b="1" dirty="0" err="1" smtClean="0"/>
              <a:t>Fraternalistis</a:t>
            </a:r>
            <a:r>
              <a:rPr lang="en-US" b="1" dirty="0" smtClean="0"/>
              <a:t> 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err="1" smtClean="0">
                <a:sym typeface="Wingdings" pitchFamily="2" charset="2"/>
              </a:rPr>
              <a:t>persaudaraan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diikat</a:t>
            </a:r>
            <a:r>
              <a:rPr lang="en-US" dirty="0" smtClean="0">
                <a:sym typeface="Wingdings" pitchFamily="2" charset="2"/>
              </a:rPr>
              <a:t> hub. </a:t>
            </a:r>
            <a:r>
              <a:rPr lang="en-US" dirty="0" err="1" smtClean="0">
                <a:sym typeface="Wingdings" pitchFamily="2" charset="2"/>
              </a:rPr>
              <a:t>tali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darah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dan</a:t>
            </a:r>
            <a:r>
              <a:rPr lang="en-US" dirty="0" smtClean="0">
                <a:sym typeface="Wingdings" pitchFamily="2" charset="2"/>
              </a:rPr>
              <a:t> </a:t>
            </a:r>
            <a:endParaRPr lang="id-ID" dirty="0" smtClean="0">
              <a:sym typeface="Wingdings" pitchFamily="2" charset="2"/>
            </a:endParaRPr>
          </a:p>
          <a:p>
            <a:pPr marL="85725" indent="-85725">
              <a:buFontTx/>
              <a:buNone/>
            </a:pPr>
            <a:r>
              <a:rPr lang="id-ID" dirty="0">
                <a:sym typeface="Wingdings" pitchFamily="2" charset="2"/>
              </a:rPr>
              <a:t> </a:t>
            </a:r>
            <a:r>
              <a:rPr lang="id-ID" dirty="0" smtClean="0">
                <a:sym typeface="Wingdings" pitchFamily="2" charset="2"/>
              </a:rPr>
              <a:t>                                 </a:t>
            </a:r>
            <a:r>
              <a:rPr lang="en-US" dirty="0" err="1" smtClean="0">
                <a:sym typeface="Wingdings" pitchFamily="2" charset="2"/>
              </a:rPr>
              <a:t>perkawinan</a:t>
            </a:r>
            <a:endParaRPr lang="en-US" dirty="0" smtClean="0"/>
          </a:p>
          <a:p>
            <a:endParaRPr lang="id-ID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d-ID" sz="3600" b="1" dirty="0" smtClean="0"/>
              <a:t>FILOSOFIS HIDUP</a:t>
            </a:r>
            <a:endParaRPr lang="id-ID" sz="3600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5600" y="1447800"/>
            <a:ext cx="5867399" cy="4678363"/>
          </a:xfrm>
        </p:spPr>
        <p:txBody>
          <a:bodyPr>
            <a:normAutofit fontScale="92500" lnSpcReduction="20000"/>
          </a:bodyPr>
          <a:lstStyle/>
          <a:p>
            <a:pPr marL="609600" indent="-609600">
              <a:lnSpc>
                <a:spcPct val="80000"/>
              </a:lnSpc>
              <a:buFontTx/>
              <a:buNone/>
            </a:pPr>
            <a:endParaRPr lang="id-ID" sz="3000" dirty="0" smtClean="0">
              <a:sym typeface="Wingdings" pitchFamily="2" charset="2"/>
            </a:endParaRPr>
          </a:p>
          <a:p>
            <a:pPr marL="609600" indent="-609600" algn="ctr">
              <a:lnSpc>
                <a:spcPct val="80000"/>
              </a:lnSpc>
              <a:buFontTx/>
              <a:buNone/>
            </a:pPr>
            <a:r>
              <a:rPr lang="id-ID" sz="3000" dirty="0" smtClean="0">
                <a:sym typeface="Wingdings" pitchFamily="2" charset="2"/>
              </a:rPr>
              <a:t>	</a:t>
            </a:r>
            <a:r>
              <a:rPr lang="en-US" sz="2600" b="1" dirty="0" smtClean="0">
                <a:sym typeface="Wingdings" pitchFamily="2" charset="2"/>
              </a:rPr>
              <a:t>TUNGKU  TIGO SAJARANGAN </a:t>
            </a:r>
            <a:r>
              <a:rPr lang="id-ID" sz="2600" b="1" dirty="0" smtClean="0">
                <a:sym typeface="Wingdings" pitchFamily="2" charset="2"/>
              </a:rPr>
              <a:t>  </a:t>
            </a:r>
            <a:r>
              <a:rPr lang="en-US" sz="2600" dirty="0" err="1" smtClean="0">
                <a:sym typeface="Wingdings" pitchFamily="2" charset="2"/>
              </a:rPr>
              <a:t>atau</a:t>
            </a:r>
            <a:r>
              <a:rPr lang="en-US" sz="2600" dirty="0" smtClean="0">
                <a:sym typeface="Wingdings" pitchFamily="2" charset="2"/>
              </a:rPr>
              <a:t> </a:t>
            </a:r>
            <a:r>
              <a:rPr lang="id-ID" sz="2600" dirty="0" smtClean="0">
                <a:sym typeface="Wingdings" pitchFamily="2" charset="2"/>
              </a:rPr>
              <a:t>              </a:t>
            </a:r>
          </a:p>
          <a:p>
            <a:pPr marL="609600" indent="-609600" algn="ctr">
              <a:lnSpc>
                <a:spcPct val="80000"/>
              </a:lnSpc>
              <a:buFontTx/>
              <a:buNone/>
            </a:pPr>
            <a:r>
              <a:rPr lang="en-US" sz="2600" b="1" dirty="0" smtClean="0">
                <a:sym typeface="Wingdings" pitchFamily="2" charset="2"/>
              </a:rPr>
              <a:t>TALI </a:t>
            </a:r>
            <a:r>
              <a:rPr lang="id-ID" sz="2600" b="1" dirty="0" smtClean="0">
                <a:sym typeface="Wingdings" pitchFamily="2" charset="2"/>
              </a:rPr>
              <a:t>  </a:t>
            </a:r>
            <a:r>
              <a:rPr lang="en-US" sz="2600" b="1" dirty="0" smtClean="0">
                <a:sym typeface="Wingdings" pitchFamily="2" charset="2"/>
              </a:rPr>
              <a:t>TIGO </a:t>
            </a:r>
            <a:r>
              <a:rPr lang="id-ID" sz="2600" b="1" dirty="0" smtClean="0">
                <a:sym typeface="Wingdings" pitchFamily="2" charset="2"/>
              </a:rPr>
              <a:t>  </a:t>
            </a:r>
            <a:r>
              <a:rPr lang="en-US" sz="2600" b="1" dirty="0" smtClean="0">
                <a:sym typeface="Wingdings" pitchFamily="2" charset="2"/>
              </a:rPr>
              <a:t>SAPILIN</a:t>
            </a:r>
          </a:p>
          <a:p>
            <a:pPr marL="609600" indent="-609600" algn="ctr">
              <a:lnSpc>
                <a:spcPct val="80000"/>
              </a:lnSpc>
              <a:buFontTx/>
              <a:buNone/>
            </a:pPr>
            <a:r>
              <a:rPr lang="en-US" dirty="0" smtClean="0">
                <a:sym typeface="Wingdings" pitchFamily="2" charset="2"/>
              </a:rPr>
              <a:t>	</a:t>
            </a:r>
          </a:p>
          <a:p>
            <a:pPr marL="609600" indent="-609600" algn="ctr">
              <a:lnSpc>
                <a:spcPct val="80000"/>
              </a:lnSpc>
              <a:buFontTx/>
              <a:buNone/>
            </a:pPr>
            <a:r>
              <a:rPr lang="en-US" b="1" dirty="0" err="1" smtClean="0">
                <a:sym typeface="Wingdings" pitchFamily="2" charset="2"/>
              </a:rPr>
              <a:t>Pengertiannya</a:t>
            </a:r>
            <a:endParaRPr lang="id-ID" b="1" dirty="0" smtClean="0">
              <a:sym typeface="Wingdings" pitchFamily="2" charset="2"/>
            </a:endParaRPr>
          </a:p>
          <a:p>
            <a:pPr marL="609600" indent="-609600" algn="ctr">
              <a:lnSpc>
                <a:spcPct val="80000"/>
              </a:lnSpc>
              <a:buFontTx/>
              <a:buNone/>
            </a:pPr>
            <a:endParaRPr lang="en-US" b="1" dirty="0" smtClean="0">
              <a:sym typeface="Wingdings" pitchFamily="2" charset="2"/>
            </a:endParaRPr>
          </a:p>
          <a:p>
            <a:pPr marL="0" indent="0" algn="ctr">
              <a:lnSpc>
                <a:spcPct val="80000"/>
              </a:lnSpc>
              <a:buNone/>
            </a:pPr>
            <a:r>
              <a:rPr lang="en-US" b="1" i="1" dirty="0" smtClean="0">
                <a:sym typeface="Wingdings" pitchFamily="2" charset="2"/>
              </a:rPr>
              <a:t>TUNGKU</a:t>
            </a:r>
            <a:r>
              <a:rPr lang="en-US" sz="2000" dirty="0" smtClean="0">
                <a:sym typeface="Wingdings" pitchFamily="2" charset="2"/>
              </a:rPr>
              <a:t>  </a:t>
            </a:r>
            <a:r>
              <a:rPr lang="en-US" dirty="0" err="1" smtClean="0">
                <a:sym typeface="Wingdings" pitchFamily="2" charset="2"/>
              </a:rPr>
              <a:t>tempat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mengolah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bahan</a:t>
            </a:r>
            <a:r>
              <a:rPr lang="en-US" dirty="0" smtClean="0">
                <a:sym typeface="Wingdings" pitchFamily="2" charset="2"/>
              </a:rPr>
              <a:t> </a:t>
            </a:r>
            <a:endParaRPr lang="id-ID" dirty="0" smtClean="0">
              <a:sym typeface="Wingdings" pitchFamily="2" charset="2"/>
            </a:endParaRPr>
          </a:p>
          <a:p>
            <a:pPr marL="0" indent="0" algn="ctr">
              <a:lnSpc>
                <a:spcPct val="80000"/>
              </a:lnSpc>
              <a:buNone/>
            </a:pPr>
            <a:r>
              <a:rPr lang="en-US" dirty="0" err="1" smtClean="0">
                <a:sym typeface="Wingdings" pitchFamily="2" charset="2"/>
              </a:rPr>
              <a:t>menta</a:t>
            </a:r>
            <a:r>
              <a:rPr lang="id-ID" dirty="0" smtClean="0">
                <a:sym typeface="Wingdings" pitchFamily="2" charset="2"/>
              </a:rPr>
              <a:t>h </a:t>
            </a:r>
            <a:r>
              <a:rPr lang="en-US" dirty="0" err="1" smtClean="0">
                <a:sym typeface="Wingdings" pitchFamily="2" charset="2"/>
              </a:rPr>
              <a:t>menjadi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sesuatu</a:t>
            </a:r>
            <a:r>
              <a:rPr lang="en-US" dirty="0" smtClean="0">
                <a:sym typeface="Wingdings" pitchFamily="2" charset="2"/>
              </a:rPr>
              <a:t> </a:t>
            </a:r>
            <a:endParaRPr lang="id-ID" dirty="0" smtClean="0">
              <a:sym typeface="Wingdings" pitchFamily="2" charset="2"/>
            </a:endParaRPr>
          </a:p>
          <a:p>
            <a:pPr marL="0" indent="0" algn="ctr">
              <a:lnSpc>
                <a:spcPct val="80000"/>
              </a:lnSpc>
              <a:buNone/>
            </a:pPr>
            <a:r>
              <a:rPr lang="id-ID" dirty="0">
                <a:sym typeface="Wingdings" pitchFamily="2" charset="2"/>
              </a:rPr>
              <a:t> </a:t>
            </a:r>
            <a:r>
              <a:rPr lang="id-ID" dirty="0" smtClean="0">
                <a:sym typeface="Wingdings" pitchFamily="2" charset="2"/>
              </a:rPr>
              <a:t>                      </a:t>
            </a:r>
            <a:r>
              <a:rPr lang="en-US" dirty="0" smtClean="0">
                <a:sym typeface="Wingdings" pitchFamily="2" charset="2"/>
              </a:rPr>
              <a:t>yang </a:t>
            </a:r>
            <a:r>
              <a:rPr lang="en-US" dirty="0" err="1" smtClean="0">
                <a:sym typeface="Wingdings" pitchFamily="2" charset="2"/>
              </a:rPr>
              <a:t>dapat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dimakan</a:t>
            </a:r>
            <a:r>
              <a:rPr lang="en-US" dirty="0" smtClean="0">
                <a:sym typeface="Wingdings" pitchFamily="2" charset="2"/>
              </a:rPr>
              <a:t>/</a:t>
            </a:r>
            <a:r>
              <a:rPr lang="en-US" dirty="0" err="1" smtClean="0">
                <a:sym typeface="Wingdings" pitchFamily="2" charset="2"/>
              </a:rPr>
              <a:t>dinikmati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bersama</a:t>
            </a:r>
            <a:r>
              <a:rPr lang="en-US" dirty="0" smtClean="0">
                <a:sym typeface="Wingdings" pitchFamily="2" charset="2"/>
              </a:rPr>
              <a:t>.   	</a:t>
            </a:r>
          </a:p>
          <a:p>
            <a:pPr marL="609600" indent="-609600" algn="ctr">
              <a:lnSpc>
                <a:spcPct val="80000"/>
              </a:lnSpc>
              <a:buFontTx/>
              <a:buNone/>
            </a:pPr>
            <a:r>
              <a:rPr lang="en-US" dirty="0" smtClean="0">
                <a:sym typeface="Wingdings" pitchFamily="2" charset="2"/>
              </a:rPr>
              <a:t>	</a:t>
            </a:r>
            <a:r>
              <a:rPr lang="en-US" b="1" dirty="0" err="1" smtClean="0">
                <a:sym typeface="Wingdings" pitchFamily="2" charset="2"/>
              </a:rPr>
              <a:t>Artinya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b="1" dirty="0" err="1" smtClean="0">
                <a:sym typeface="Wingdings" pitchFamily="2" charset="2"/>
              </a:rPr>
              <a:t>perundingan</a:t>
            </a:r>
            <a:r>
              <a:rPr lang="en-US" b="1" dirty="0" smtClean="0">
                <a:sym typeface="Wingdings" pitchFamily="2" charset="2"/>
              </a:rPr>
              <a:t> </a:t>
            </a:r>
            <a:r>
              <a:rPr lang="en-US" b="1" dirty="0" err="1" smtClean="0">
                <a:sym typeface="Wingdings" pitchFamily="2" charset="2"/>
              </a:rPr>
              <a:t>atau</a:t>
            </a:r>
            <a:r>
              <a:rPr lang="en-US" b="1" dirty="0" smtClean="0">
                <a:sym typeface="Wingdings" pitchFamily="2" charset="2"/>
              </a:rPr>
              <a:t> </a:t>
            </a:r>
            <a:r>
              <a:rPr lang="en-US" b="1" dirty="0" err="1" smtClean="0">
                <a:sym typeface="Wingdings" pitchFamily="2" charset="2"/>
              </a:rPr>
              <a:t>musyawarah</a:t>
            </a:r>
            <a:endParaRPr lang="en-US" b="1" dirty="0" smtClean="0">
              <a:sym typeface="Wingdings" pitchFamily="2" charset="2"/>
            </a:endParaRPr>
          </a:p>
          <a:p>
            <a:pPr marL="609600" indent="-609600" algn="ctr">
              <a:lnSpc>
                <a:spcPct val="80000"/>
              </a:lnSpc>
              <a:buFontTx/>
              <a:buNone/>
            </a:pPr>
            <a:endParaRPr lang="en-US" dirty="0" smtClean="0">
              <a:sym typeface="Wingdings" pitchFamily="2" charset="2"/>
            </a:endParaRPr>
          </a:p>
          <a:p>
            <a:pPr marL="609600" indent="-609600" algn="ctr">
              <a:lnSpc>
                <a:spcPct val="80000"/>
              </a:lnSpc>
              <a:buFontTx/>
              <a:buNone/>
            </a:pPr>
            <a:r>
              <a:rPr lang="en-US" b="1" i="1" dirty="0" smtClean="0">
                <a:sym typeface="Wingdings" pitchFamily="2" charset="2"/>
              </a:rPr>
              <a:t>TALI</a:t>
            </a:r>
            <a:r>
              <a:rPr lang="en-US" b="1" dirty="0" smtClean="0">
                <a:sym typeface="Wingdings" pitchFamily="2" charset="2"/>
              </a:rPr>
              <a:t> 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dirty="0" err="1" smtClean="0">
                <a:sym typeface="Wingdings" pitchFamily="2" charset="2"/>
              </a:rPr>
              <a:t>mengikat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segala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sesuatu</a:t>
            </a:r>
            <a:r>
              <a:rPr lang="en-US" dirty="0" smtClean="0">
                <a:sym typeface="Wingdings" pitchFamily="2" charset="2"/>
              </a:rPr>
              <a:t> yang </a:t>
            </a:r>
            <a:r>
              <a:rPr lang="en-US" dirty="0" err="1" smtClean="0">
                <a:sym typeface="Wingdings" pitchFamily="2" charset="2"/>
              </a:rPr>
              <a:t>berserak</a:t>
            </a:r>
            <a:r>
              <a:rPr lang="en-US" dirty="0" smtClean="0">
                <a:sym typeface="Wingdings" pitchFamily="2" charset="2"/>
              </a:rPr>
              <a:t>/</a:t>
            </a:r>
            <a:r>
              <a:rPr lang="en-US" dirty="0" err="1" smtClean="0">
                <a:sym typeface="Wingdings" pitchFamily="2" charset="2"/>
              </a:rPr>
              <a:t>berai</a:t>
            </a:r>
            <a:r>
              <a:rPr lang="en-US" dirty="0" smtClean="0">
                <a:sym typeface="Wingdings" pitchFamily="2" charset="2"/>
              </a:rPr>
              <a:t>. </a:t>
            </a:r>
          </a:p>
          <a:p>
            <a:pPr marL="609600" indent="-609600" algn="ctr">
              <a:lnSpc>
                <a:spcPct val="80000"/>
              </a:lnSpc>
              <a:buFontTx/>
              <a:buNone/>
            </a:pPr>
            <a:r>
              <a:rPr lang="en-US" dirty="0" smtClean="0">
                <a:sym typeface="Wingdings" pitchFamily="2" charset="2"/>
              </a:rPr>
              <a:t>	</a:t>
            </a:r>
            <a:r>
              <a:rPr lang="en-US" dirty="0" err="1" smtClean="0">
                <a:sym typeface="Wingdings" pitchFamily="2" charset="2"/>
              </a:rPr>
              <a:t>Artinya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b="1" dirty="0" err="1" smtClean="0">
                <a:sym typeface="Wingdings" pitchFamily="2" charset="2"/>
              </a:rPr>
              <a:t>menyatukan</a:t>
            </a:r>
            <a:r>
              <a:rPr lang="en-US" b="1" dirty="0" smtClean="0">
                <a:sym typeface="Wingdings" pitchFamily="2" charset="2"/>
              </a:rPr>
              <a:t> </a:t>
            </a:r>
            <a:r>
              <a:rPr lang="en-US" b="1" dirty="0" err="1" smtClean="0">
                <a:sym typeface="Wingdings" pitchFamily="2" charset="2"/>
              </a:rPr>
              <a:t>pendapat</a:t>
            </a:r>
            <a:endParaRPr lang="en-US" b="1" dirty="0" smtClean="0">
              <a:sym typeface="Wingdings" pitchFamily="2" charset="2"/>
            </a:endParaRPr>
          </a:p>
          <a:p>
            <a:endParaRPr lang="id-ID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8019288" cy="11430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/>
              <a:t>SISTEM KEPEMIMPINAN</a:t>
            </a:r>
            <a:endParaRPr lang="id-ID" sz="3600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6849" y="2133599"/>
            <a:ext cx="2897352" cy="3352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685800"/>
            <a:ext cx="7943088" cy="5715000"/>
          </a:xfrm>
        </p:spPr>
        <p:txBody>
          <a:bodyPr>
            <a:normAutofit/>
          </a:bodyPr>
          <a:lstStyle/>
          <a:p>
            <a:pPr marL="381000" indent="-381000">
              <a:buFontTx/>
              <a:buNone/>
            </a:pPr>
            <a:r>
              <a:rPr lang="en-US" dirty="0" smtClean="0">
                <a:sym typeface="Wingdings" pitchFamily="2" charset="2"/>
              </a:rPr>
              <a:t>2. </a:t>
            </a:r>
            <a:r>
              <a:rPr lang="en-US" b="1" i="1" dirty="0" smtClean="0">
                <a:sym typeface="Wingdings" pitchFamily="2" charset="2"/>
              </a:rPr>
              <a:t>TIGO</a:t>
            </a:r>
            <a:r>
              <a:rPr lang="en-US" dirty="0" smtClean="0">
                <a:sym typeface="Wingdings" pitchFamily="2" charset="2"/>
              </a:rPr>
              <a:t>  </a:t>
            </a:r>
            <a:r>
              <a:rPr lang="en-US" dirty="0" err="1" smtClean="0">
                <a:sym typeface="Wingdings" pitchFamily="2" charset="2"/>
              </a:rPr>
              <a:t>terdiri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atas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tiga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unsur</a:t>
            </a:r>
            <a:r>
              <a:rPr lang="en-US" dirty="0" smtClean="0">
                <a:sym typeface="Wingdings" pitchFamily="2" charset="2"/>
              </a:rPr>
              <a:t>, </a:t>
            </a:r>
            <a:r>
              <a:rPr lang="en-US" dirty="0" err="1" smtClean="0">
                <a:sym typeface="Wingdings" pitchFamily="2" charset="2"/>
              </a:rPr>
              <a:t>yaitu</a:t>
            </a:r>
            <a:r>
              <a:rPr lang="en-US" dirty="0" smtClean="0">
                <a:sym typeface="Wingdings" pitchFamily="2" charset="2"/>
              </a:rPr>
              <a:t>:</a:t>
            </a:r>
          </a:p>
          <a:p>
            <a:pPr marL="381000" indent="-381000">
              <a:buFontTx/>
              <a:buNone/>
            </a:pPr>
            <a:r>
              <a:rPr lang="en-US" dirty="0" smtClean="0">
                <a:sym typeface="Wingdings" pitchFamily="2" charset="2"/>
              </a:rPr>
              <a:t>	 1. </a:t>
            </a:r>
            <a:r>
              <a:rPr lang="en-US" b="1" i="1" dirty="0" err="1" smtClean="0">
                <a:sym typeface="Wingdings" pitchFamily="2" charset="2"/>
              </a:rPr>
              <a:t>pangulu</a:t>
            </a:r>
            <a:r>
              <a:rPr lang="en-US" b="1" dirty="0" smtClean="0">
                <a:sym typeface="Wingdings" pitchFamily="2" charset="2"/>
              </a:rPr>
              <a:t> </a:t>
            </a:r>
            <a:r>
              <a:rPr lang="id-ID" b="1" dirty="0" smtClean="0">
                <a:sym typeface="Wingdings" pitchFamily="2" charset="2"/>
              </a:rPr>
              <a:t>       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dirty="0" err="1" smtClean="0">
                <a:sym typeface="Wingdings" pitchFamily="2" charset="2"/>
              </a:rPr>
              <a:t>mengatur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adat-istiadat</a:t>
            </a:r>
            <a:r>
              <a:rPr lang="en-US" dirty="0" smtClean="0">
                <a:sym typeface="Wingdings" pitchFamily="2" charset="2"/>
              </a:rPr>
              <a:t> </a:t>
            </a:r>
          </a:p>
          <a:p>
            <a:pPr marL="381000" indent="-381000">
              <a:buFontTx/>
              <a:buNone/>
            </a:pPr>
            <a:r>
              <a:rPr lang="en-US" dirty="0" smtClean="0">
                <a:sym typeface="Wingdings" pitchFamily="2" charset="2"/>
              </a:rPr>
              <a:t>				(</a:t>
            </a:r>
            <a:r>
              <a:rPr lang="en-US" i="1" dirty="0" smtClean="0">
                <a:sym typeface="Wingdings" pitchFamily="2" charset="2"/>
              </a:rPr>
              <a:t>living law</a:t>
            </a:r>
            <a:r>
              <a:rPr lang="en-US" dirty="0" smtClean="0">
                <a:sym typeface="Wingdings" pitchFamily="2" charset="2"/>
              </a:rPr>
              <a:t>)</a:t>
            </a:r>
          </a:p>
          <a:p>
            <a:pPr marL="381000" indent="-381000">
              <a:buFontTx/>
              <a:buNone/>
            </a:pPr>
            <a:r>
              <a:rPr lang="en-US" dirty="0" smtClean="0"/>
              <a:t>	  </a:t>
            </a:r>
            <a:r>
              <a:rPr lang="en-US" b="1" dirty="0" smtClean="0"/>
              <a:t>2. </a:t>
            </a:r>
            <a:r>
              <a:rPr lang="en-US" b="1" i="1" dirty="0" err="1" smtClean="0"/>
              <a:t>cadiak</a:t>
            </a:r>
            <a:r>
              <a:rPr lang="en-US" b="1" i="1" dirty="0" smtClean="0"/>
              <a:t> </a:t>
            </a:r>
            <a:r>
              <a:rPr lang="en-US" b="1" i="1" dirty="0" err="1" smtClean="0"/>
              <a:t>pandai</a:t>
            </a:r>
            <a:r>
              <a:rPr lang="en-US" dirty="0" smtClean="0"/>
              <a:t> 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dirty="0" err="1" smtClean="0">
                <a:sym typeface="Wingdings" pitchFamily="2" charset="2"/>
              </a:rPr>
              <a:t>pemerintahan</a:t>
            </a:r>
            <a:r>
              <a:rPr lang="id-ID" dirty="0" smtClean="0">
                <a:sym typeface="Wingdings" pitchFamily="2" charset="2"/>
              </a:rPr>
              <a:t>/</a:t>
            </a:r>
            <a:r>
              <a:rPr lang="en-US" dirty="0" err="1" smtClean="0">
                <a:sym typeface="Wingdings" pitchFamily="2" charset="2"/>
              </a:rPr>
              <a:t>undang-undang</a:t>
            </a:r>
            <a:r>
              <a:rPr lang="en-US" dirty="0" smtClean="0">
                <a:sym typeface="Wingdings" pitchFamily="2" charset="2"/>
              </a:rPr>
              <a:t>  </a:t>
            </a:r>
            <a:endParaRPr lang="id-ID" dirty="0" smtClean="0">
              <a:sym typeface="Wingdings" pitchFamily="2" charset="2"/>
            </a:endParaRPr>
          </a:p>
          <a:p>
            <a:pPr marL="381000" indent="-381000">
              <a:buFontTx/>
              <a:buNone/>
            </a:pPr>
            <a:r>
              <a:rPr lang="id-ID" dirty="0">
                <a:sym typeface="Wingdings" pitchFamily="2" charset="2"/>
              </a:rPr>
              <a:t> </a:t>
            </a:r>
            <a:r>
              <a:rPr lang="id-ID" dirty="0" smtClean="0">
                <a:sym typeface="Wingdings" pitchFamily="2" charset="2"/>
              </a:rPr>
              <a:t>                                    </a:t>
            </a:r>
            <a:r>
              <a:rPr lang="en-US" dirty="0" smtClean="0">
                <a:sym typeface="Wingdings" pitchFamily="2" charset="2"/>
              </a:rPr>
              <a:t>(</a:t>
            </a:r>
            <a:r>
              <a:rPr lang="en-US" i="1" dirty="0" smtClean="0">
                <a:sym typeface="Wingdings" pitchFamily="2" charset="2"/>
              </a:rPr>
              <a:t>legislative law</a:t>
            </a:r>
            <a:r>
              <a:rPr lang="en-US" dirty="0" smtClean="0">
                <a:sym typeface="Wingdings" pitchFamily="2" charset="2"/>
              </a:rPr>
              <a:t>) </a:t>
            </a:r>
          </a:p>
          <a:p>
            <a:pPr marL="381000" indent="-381000">
              <a:buFontTx/>
              <a:buNone/>
            </a:pPr>
            <a:r>
              <a:rPr lang="en-US" dirty="0" smtClean="0"/>
              <a:t>	  </a:t>
            </a:r>
            <a:r>
              <a:rPr lang="en-US" b="1" dirty="0" smtClean="0"/>
              <a:t>3. </a:t>
            </a:r>
            <a:r>
              <a:rPr lang="en-US" b="1" i="1" dirty="0" err="1" smtClean="0"/>
              <a:t>ulama</a:t>
            </a:r>
            <a:r>
              <a:rPr lang="en-US" b="1" dirty="0" smtClean="0"/>
              <a:t> 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dirty="0" err="1" smtClean="0">
                <a:sym typeface="Wingdings" pitchFamily="2" charset="2"/>
              </a:rPr>
              <a:t>mengatur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keadaan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keagamaan</a:t>
            </a:r>
            <a:r>
              <a:rPr lang="en-US" dirty="0" smtClean="0">
                <a:sym typeface="Wingdings" pitchFamily="2" charset="2"/>
              </a:rPr>
              <a:t> 	(</a:t>
            </a:r>
            <a:r>
              <a:rPr lang="en-US" i="1" dirty="0" err="1">
                <a:sym typeface="Wingdings" pitchFamily="2" charset="2"/>
              </a:rPr>
              <a:t>religius</a:t>
            </a:r>
            <a:r>
              <a:rPr lang="en-US" dirty="0">
                <a:sym typeface="Wingdings" pitchFamily="2" charset="2"/>
              </a:rPr>
              <a:t>) </a:t>
            </a:r>
            <a:r>
              <a:rPr lang="en-US" dirty="0" smtClean="0">
                <a:sym typeface="Wingdings" pitchFamily="2" charset="2"/>
              </a:rPr>
              <a:t>	</a:t>
            </a:r>
            <a:endParaRPr lang="en-US" dirty="0" smtClean="0"/>
          </a:p>
          <a:p>
            <a:pPr marL="381000" indent="-381000">
              <a:buFontTx/>
              <a:buNone/>
            </a:pPr>
            <a:r>
              <a:rPr lang="en-US" b="1" dirty="0" smtClean="0"/>
              <a:t>3. </a:t>
            </a:r>
            <a:r>
              <a:rPr lang="en-US" b="1" i="1" dirty="0" smtClean="0"/>
              <a:t>SAPILIN</a:t>
            </a:r>
            <a:r>
              <a:rPr lang="en-US" b="1" dirty="0" smtClean="0"/>
              <a:t> 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dirty="0" err="1" smtClean="0">
                <a:sym typeface="Wingdings" pitchFamily="2" charset="2"/>
              </a:rPr>
              <a:t>seikat</a:t>
            </a:r>
            <a:r>
              <a:rPr lang="en-US" dirty="0" smtClean="0">
                <a:sym typeface="Wingdings" pitchFamily="2" charset="2"/>
              </a:rPr>
              <a:t>, </a:t>
            </a:r>
            <a:r>
              <a:rPr lang="en-US" dirty="0" err="1" smtClean="0">
                <a:sym typeface="Wingdings" pitchFamily="2" charset="2"/>
              </a:rPr>
              <a:t>seiya-sekata</a:t>
            </a:r>
            <a:r>
              <a:rPr lang="en-US" dirty="0" smtClean="0">
                <a:sym typeface="Wingdings" pitchFamily="2" charset="2"/>
              </a:rPr>
              <a:t>, </a:t>
            </a:r>
            <a:r>
              <a:rPr lang="en-US" dirty="0" err="1" smtClean="0">
                <a:sym typeface="Wingdings" pitchFamily="2" charset="2"/>
              </a:rPr>
              <a:t>tida</a:t>
            </a:r>
            <a:r>
              <a:rPr lang="id-ID" dirty="0" smtClean="0">
                <a:sym typeface="Wingdings" pitchFamily="2" charset="2"/>
              </a:rPr>
              <a:t>k </a:t>
            </a:r>
            <a:r>
              <a:rPr lang="en-US" dirty="0" err="1" smtClean="0">
                <a:sym typeface="Wingdings" pitchFamily="2" charset="2"/>
              </a:rPr>
              <a:t>bertentangan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id-ID" dirty="0">
                <a:sym typeface="Wingdings" pitchFamily="2" charset="2"/>
              </a:rPr>
              <a:t>  </a:t>
            </a:r>
            <a:endParaRPr lang="id-ID" dirty="0" smtClean="0">
              <a:sym typeface="Wingdings" pitchFamily="2" charset="2"/>
            </a:endParaRPr>
          </a:p>
          <a:p>
            <a:pPr marL="381000" indent="-381000">
              <a:buFontTx/>
              <a:buNone/>
            </a:pPr>
            <a:r>
              <a:rPr lang="id-ID" dirty="0">
                <a:sym typeface="Wingdings" pitchFamily="2" charset="2"/>
              </a:rPr>
              <a:t> </a:t>
            </a:r>
            <a:r>
              <a:rPr lang="id-ID" dirty="0" smtClean="0">
                <a:sym typeface="Wingdings" pitchFamily="2" charset="2"/>
              </a:rPr>
              <a:t>                           </a:t>
            </a:r>
            <a:r>
              <a:rPr lang="en-US" dirty="0" smtClean="0">
                <a:sym typeface="Wingdings" pitchFamily="2" charset="2"/>
              </a:rPr>
              <a:t>(</a:t>
            </a:r>
            <a:r>
              <a:rPr lang="en-US" dirty="0" err="1" smtClean="0">
                <a:sym typeface="Wingdings" pitchFamily="2" charset="2"/>
              </a:rPr>
              <a:t>satu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visi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dan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misi</a:t>
            </a:r>
            <a:r>
              <a:rPr lang="en-US" dirty="0" smtClean="0">
                <a:sym typeface="Wingdings" pitchFamily="2" charset="2"/>
              </a:rPr>
              <a:t>)</a:t>
            </a:r>
            <a:r>
              <a:rPr lang="id-ID" dirty="0" smtClean="0">
                <a:sym typeface="Wingdings" pitchFamily="2" charset="2"/>
              </a:rPr>
              <a:t>.</a:t>
            </a:r>
          </a:p>
          <a:p>
            <a:pPr marL="381000" indent="-381000">
              <a:buFontTx/>
              <a:buNone/>
            </a:pPr>
            <a:r>
              <a:rPr lang="id-ID" b="1" i="1" dirty="0" smtClean="0">
                <a:sym typeface="Wingdings" pitchFamily="2" charset="2"/>
              </a:rPr>
              <a:t>SAJARANGAN</a:t>
            </a:r>
            <a:r>
              <a:rPr lang="id-ID" sz="2800" i="1" dirty="0" smtClean="0">
                <a:sym typeface="Wingdings" pitchFamily="2" charset="2"/>
              </a:rPr>
              <a:t>  </a:t>
            </a:r>
            <a:r>
              <a:rPr lang="id-ID" sz="2800" dirty="0" smtClean="0">
                <a:sym typeface="Wingdings" pitchFamily="2" charset="2"/>
              </a:rPr>
              <a:t>meski bersilang kayu di tungku   </a:t>
            </a:r>
          </a:p>
          <a:p>
            <a:pPr marL="381000" indent="-381000">
              <a:buFontTx/>
              <a:buNone/>
            </a:pPr>
            <a:r>
              <a:rPr lang="id-ID" sz="2800" dirty="0" smtClean="0">
                <a:sym typeface="Wingdings" pitchFamily="2" charset="2"/>
              </a:rPr>
              <a:t>                       tetapi tetap satu tujuan yaitu </a:t>
            </a:r>
            <a:r>
              <a:rPr lang="id-ID" sz="2800" dirty="0">
                <a:sym typeface="Wingdings" pitchFamily="2" charset="2"/>
              </a:rPr>
              <a:t> </a:t>
            </a:r>
            <a:endParaRPr lang="id-ID" sz="2800" dirty="0" smtClean="0">
              <a:sym typeface="Wingdings" pitchFamily="2" charset="2"/>
            </a:endParaRPr>
          </a:p>
          <a:p>
            <a:pPr marL="381000" indent="-381000">
              <a:buFontTx/>
              <a:buNone/>
            </a:pPr>
            <a:r>
              <a:rPr lang="id-ID" sz="2800" dirty="0">
                <a:sym typeface="Wingdings" pitchFamily="2" charset="2"/>
              </a:rPr>
              <a:t> </a:t>
            </a:r>
            <a:r>
              <a:rPr lang="id-ID" sz="2800" dirty="0" smtClean="0">
                <a:sym typeface="Wingdings" pitchFamily="2" charset="2"/>
              </a:rPr>
              <a:t>                      </a:t>
            </a:r>
            <a:r>
              <a:rPr lang="id-ID" sz="2800" b="1" dirty="0" smtClean="0">
                <a:sym typeface="Wingdings" pitchFamily="2" charset="2"/>
              </a:rPr>
              <a:t>menyala</a:t>
            </a:r>
            <a:r>
              <a:rPr lang="id-ID" sz="2800" dirty="0" smtClean="0">
                <a:sym typeface="Wingdings" pitchFamily="2" charset="2"/>
              </a:rPr>
              <a:t>. </a:t>
            </a:r>
            <a:endParaRPr lang="en-US" sz="2800" dirty="0" smtClean="0">
              <a:sym typeface="Wingdings" pitchFamily="2" charset="2"/>
            </a:endParaRPr>
          </a:p>
          <a:p>
            <a:endParaRPr lang="id-ID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286000"/>
            <a:ext cx="8247888" cy="3962400"/>
          </a:xfrm>
        </p:spPr>
        <p:txBody>
          <a:bodyPr>
            <a:normAutofit fontScale="92500" lnSpcReduction="20000"/>
          </a:bodyPr>
          <a:lstStyle/>
          <a:p>
            <a:r>
              <a:rPr lang="id-ID" sz="2900" b="1" dirty="0" smtClean="0"/>
              <a:t>Bagaimana Caranya?</a:t>
            </a:r>
          </a:p>
          <a:p>
            <a:pPr>
              <a:buNone/>
            </a:pPr>
            <a:r>
              <a:rPr lang="id-ID" sz="2900" dirty="0" smtClean="0"/>
              <a:t>	Tanamkan Prinsip Berbahasa, yaitu:</a:t>
            </a:r>
          </a:p>
          <a:p>
            <a:pPr>
              <a:buNone/>
            </a:pPr>
            <a:r>
              <a:rPr lang="id-ID" sz="2900" dirty="0" smtClean="0"/>
              <a:t>	1. 	Bahasa itu adalah cermin dan ekspresi 	budaya </a:t>
            </a:r>
          </a:p>
          <a:p>
            <a:pPr>
              <a:buNone/>
            </a:pPr>
            <a:r>
              <a:rPr lang="id-ID" sz="2900" dirty="0"/>
              <a:t> </a:t>
            </a:r>
            <a:r>
              <a:rPr lang="id-ID" sz="2900" dirty="0" smtClean="0"/>
              <a:t>            masyarakatnya.</a:t>
            </a:r>
          </a:p>
          <a:p>
            <a:pPr>
              <a:buNone/>
            </a:pPr>
            <a:r>
              <a:rPr lang="id-ID" sz="2900" dirty="0" smtClean="0"/>
              <a:t>	2.   Bahasa bersifat arbitrer dan konvensi.</a:t>
            </a:r>
          </a:p>
          <a:p>
            <a:pPr>
              <a:buNone/>
            </a:pPr>
            <a:r>
              <a:rPr lang="id-ID" sz="2900" dirty="0" smtClean="0"/>
              <a:t>	3.   Gengsi suatu bahasa terletak pada </a:t>
            </a:r>
          </a:p>
          <a:p>
            <a:pPr>
              <a:buNone/>
            </a:pPr>
            <a:r>
              <a:rPr lang="id-ID" sz="2900" dirty="0" smtClean="0"/>
              <a:t>	      fungsi komunikasinya bagi penuturnya.</a:t>
            </a:r>
          </a:p>
          <a:p>
            <a:pPr>
              <a:buNone/>
            </a:pPr>
            <a:r>
              <a:rPr lang="id-ID" sz="2900" dirty="0" smtClean="0"/>
              <a:t>  4.  dll.</a:t>
            </a:r>
          </a:p>
          <a:p>
            <a:pPr>
              <a:buNone/>
            </a:pPr>
            <a:endParaRPr lang="id-ID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552688" cy="1477962"/>
          </a:xfrm>
        </p:spPr>
        <p:txBody>
          <a:bodyPr>
            <a:normAutofit fontScale="90000"/>
          </a:bodyPr>
          <a:lstStyle/>
          <a:p>
            <a:pPr algn="ctr"/>
            <a:r>
              <a:rPr lang="id-ID" dirty="0" smtClean="0"/>
              <a:t/>
            </a:r>
            <a:br>
              <a:rPr lang="id-ID" dirty="0" smtClean="0"/>
            </a:br>
            <a:r>
              <a:rPr lang="id-ID" sz="3600" b="1" dirty="0" smtClean="0"/>
              <a:t>(2) MENUMBUHKAN RASA BANGGA </a:t>
            </a:r>
            <a:br>
              <a:rPr lang="id-ID" sz="3600" b="1" dirty="0" smtClean="0"/>
            </a:br>
            <a:r>
              <a:rPr lang="id-ID" sz="3600" b="1" dirty="0" smtClean="0"/>
              <a:t>DAN MEMBIASAKAN MENGGUNAKAN </a:t>
            </a:r>
            <a:br>
              <a:rPr lang="id-ID" sz="3600" b="1" dirty="0" smtClean="0"/>
            </a:br>
            <a:r>
              <a:rPr lang="id-ID" sz="3600" b="1" dirty="0" smtClean="0"/>
              <a:t>BAHASA MINANGKABAU DI RUMAH</a:t>
            </a:r>
            <a:r>
              <a:rPr lang="id-ID" sz="3600" dirty="0" smtClean="0"/>
              <a:t/>
            </a:r>
            <a:br>
              <a:rPr lang="id-ID" sz="3600" dirty="0" smtClean="0"/>
            </a:br>
            <a:endParaRPr lang="id-ID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133600"/>
            <a:ext cx="7866888" cy="4114800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id-ID" b="1" dirty="0" smtClean="0"/>
              <a:t>Kenalkan dan biasakan anak terlebih dahulu dengan bahasa ibu, karena karakter budaya akan terbentuk dari rasa bahasa yang dimilikinya </a:t>
            </a:r>
          </a:p>
          <a:p>
            <a:pPr marL="0" indent="0">
              <a:buNone/>
            </a:pPr>
            <a:r>
              <a:rPr lang="id-ID" b="1" dirty="0"/>
              <a:t> </a:t>
            </a:r>
            <a:r>
              <a:rPr lang="id-ID" b="1" dirty="0" smtClean="0"/>
              <a:t>     (</a:t>
            </a:r>
            <a:r>
              <a:rPr lang="id-ID" b="1" i="1" dirty="0" smtClean="0"/>
              <a:t>feeling of language</a:t>
            </a:r>
            <a:r>
              <a:rPr lang="id-ID" b="1" dirty="0" smtClean="0"/>
              <a:t>).</a:t>
            </a:r>
          </a:p>
          <a:p>
            <a:pPr>
              <a:buNone/>
            </a:pPr>
            <a:endParaRPr lang="id-ID" dirty="0" smtClean="0"/>
          </a:p>
          <a:p>
            <a:r>
              <a:rPr lang="id-ID" b="1" dirty="0" smtClean="0"/>
              <a:t>Setelah itu, ajarkan anak sebanyak mungkin bahasa lain, karena semakin banyak menguasai bahasa semakin luas cakrawala berfikirnya </a:t>
            </a:r>
          </a:p>
          <a:p>
            <a:r>
              <a:rPr lang="id-ID" b="1" dirty="0" smtClean="0"/>
              <a:t> “Batas bahasaku adalah batas duniaku”.</a:t>
            </a:r>
          </a:p>
          <a:p>
            <a:endParaRPr lang="id-ID" dirty="0" smtClean="0"/>
          </a:p>
          <a:p>
            <a:endParaRPr lang="id-ID" dirty="0" smtClean="0"/>
          </a:p>
          <a:p>
            <a:endParaRPr lang="id-ID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76488" cy="1630362"/>
          </a:xfrm>
        </p:spPr>
        <p:txBody>
          <a:bodyPr>
            <a:normAutofit fontScale="90000"/>
          </a:bodyPr>
          <a:lstStyle/>
          <a:p>
            <a:r>
              <a:rPr lang="id-ID" sz="5200" dirty="0" smtClean="0"/>
              <a:t>Gunakan Bahasa Minangkabau dalam Keluarga</a:t>
            </a:r>
            <a:r>
              <a:rPr lang="id-ID" dirty="0" smtClean="0"/>
              <a:t>.</a:t>
            </a:r>
            <a:endParaRPr lang="id-ID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533400"/>
            <a:ext cx="7866888" cy="57150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id-ID" sz="2800" dirty="0" smtClean="0"/>
              <a:t>2. </a:t>
            </a:r>
            <a:r>
              <a:rPr lang="id-ID" sz="2800" b="1" dirty="0" smtClean="0"/>
              <a:t>Gunakan bahasa Minangkabau sebagai     </a:t>
            </a:r>
          </a:p>
          <a:p>
            <a:pPr>
              <a:buNone/>
            </a:pPr>
            <a:r>
              <a:rPr lang="id-ID" sz="2800" b="1" dirty="0" smtClean="0"/>
              <a:t>    kata sapaan dalam keluarga</a:t>
            </a:r>
            <a:r>
              <a:rPr lang="id-ID" sz="2800" dirty="0" smtClean="0"/>
              <a:t>    </a:t>
            </a:r>
          </a:p>
          <a:p>
            <a:pPr>
              <a:buNone/>
            </a:pPr>
            <a:r>
              <a:rPr lang="id-ID" dirty="0" smtClean="0"/>
              <a:t>	 </a:t>
            </a:r>
          </a:p>
          <a:p>
            <a:pPr>
              <a:buNone/>
            </a:pPr>
            <a:r>
              <a:rPr lang="id-ID" dirty="0"/>
              <a:t> </a:t>
            </a:r>
            <a:r>
              <a:rPr lang="id-ID" dirty="0" smtClean="0"/>
              <a:t>   </a:t>
            </a:r>
            <a:r>
              <a:rPr lang="id-ID" sz="2800" dirty="0" smtClean="0"/>
              <a:t>karena dengan demikian kita berarti  </a:t>
            </a:r>
          </a:p>
          <a:p>
            <a:pPr>
              <a:buNone/>
            </a:pPr>
            <a:r>
              <a:rPr lang="id-ID" sz="2800" dirty="0" smtClean="0"/>
              <a:t>    melestarikan budaya sekali gus </a:t>
            </a:r>
          </a:p>
          <a:p>
            <a:pPr>
              <a:buNone/>
            </a:pPr>
            <a:r>
              <a:rPr lang="id-ID" sz="2800" dirty="0" smtClean="0"/>
              <a:t>    menggunakan identitas budaya.</a:t>
            </a:r>
          </a:p>
          <a:p>
            <a:pPr>
              <a:buNone/>
            </a:pPr>
            <a:endParaRPr lang="id-ID" sz="2800" dirty="0" smtClean="0"/>
          </a:p>
          <a:p>
            <a:pPr>
              <a:buNone/>
            </a:pPr>
            <a:r>
              <a:rPr lang="id-ID" sz="2800" dirty="0" smtClean="0"/>
              <a:t>	“Sesungguhnya tak satupun bahasa yang lebih bergengsi daripada yang lainnya, akan tetapi </a:t>
            </a:r>
            <a:r>
              <a:rPr lang="id-ID" sz="2800" b="1" dirty="0" smtClean="0"/>
              <a:t>kepicikan fikiran masyarakatnyalah </a:t>
            </a:r>
            <a:r>
              <a:rPr lang="id-ID" sz="2800" dirty="0" smtClean="0"/>
              <a:t>yang membentuk persepsi demikian; sebab setiap bahasa memiliki kaidah universal”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9247" y="1676401"/>
            <a:ext cx="7745505" cy="4449762"/>
          </a:xfrm>
        </p:spPr>
        <p:txBody>
          <a:bodyPr>
            <a:noAutofit/>
          </a:bodyPr>
          <a:lstStyle/>
          <a:p>
            <a:r>
              <a:rPr lang="id-ID" sz="2800" b="1" dirty="0" smtClean="0"/>
              <a:t>Sapaan Kekerabatan karena keturunan</a:t>
            </a:r>
          </a:p>
          <a:p>
            <a:pPr>
              <a:buNone/>
            </a:pPr>
            <a:r>
              <a:rPr lang="id-ID" sz="2800" dirty="0" smtClean="0"/>
              <a:t>	</a:t>
            </a:r>
            <a:r>
              <a:rPr lang="id-ID" sz="2800" i="1" dirty="0" smtClean="0"/>
              <a:t>abak - amak</a:t>
            </a:r>
          </a:p>
          <a:p>
            <a:pPr>
              <a:buNone/>
            </a:pPr>
            <a:r>
              <a:rPr lang="id-ID" sz="2800" dirty="0" smtClean="0"/>
              <a:t>	</a:t>
            </a:r>
            <a:r>
              <a:rPr lang="id-ID" sz="2800" i="1" dirty="0" smtClean="0"/>
              <a:t>adiak – kakak</a:t>
            </a:r>
            <a:r>
              <a:rPr lang="id-ID" sz="2800" dirty="0" smtClean="0"/>
              <a:t> </a:t>
            </a:r>
            <a:r>
              <a:rPr lang="id-ID" sz="2800" dirty="0" smtClean="0">
                <a:sym typeface="Wingdings" pitchFamily="2" charset="2"/>
              </a:rPr>
              <a:t> </a:t>
            </a:r>
            <a:r>
              <a:rPr lang="id-ID" sz="2800" i="1" dirty="0" smtClean="0">
                <a:sym typeface="Wingdings" pitchFamily="2" charset="2"/>
              </a:rPr>
              <a:t>uni, uda, onang, uniang, celok</a:t>
            </a:r>
            <a:endParaRPr lang="id-ID" sz="2800" i="1" dirty="0" smtClean="0"/>
          </a:p>
          <a:p>
            <a:pPr>
              <a:buNone/>
            </a:pPr>
            <a:r>
              <a:rPr lang="id-ID" sz="2800" dirty="0" smtClean="0"/>
              <a:t>	</a:t>
            </a:r>
            <a:r>
              <a:rPr lang="id-ID" sz="2800" i="1" dirty="0" smtClean="0"/>
              <a:t>mamak - kamanakan</a:t>
            </a:r>
          </a:p>
          <a:p>
            <a:pPr>
              <a:buNone/>
            </a:pPr>
            <a:r>
              <a:rPr lang="id-ID" sz="2800" dirty="0" smtClean="0"/>
              <a:t>	dll.</a:t>
            </a:r>
          </a:p>
          <a:p>
            <a:r>
              <a:rPr lang="id-ID" sz="2800" b="1" dirty="0" smtClean="0"/>
              <a:t>Sapaan Kekerabatan karena Perkawinan</a:t>
            </a:r>
          </a:p>
          <a:p>
            <a:pPr>
              <a:buNone/>
            </a:pPr>
            <a:r>
              <a:rPr lang="id-ID" sz="2800" dirty="0" smtClean="0"/>
              <a:t>   ibu-bapak mertua </a:t>
            </a:r>
          </a:p>
          <a:p>
            <a:pPr>
              <a:buNone/>
            </a:pPr>
            <a:r>
              <a:rPr lang="id-ID" sz="2800" dirty="0"/>
              <a:t> </a:t>
            </a:r>
            <a:r>
              <a:rPr lang="id-ID" sz="2800" dirty="0" smtClean="0"/>
              <a:t>  adiak-kakak ipa </a:t>
            </a:r>
            <a:r>
              <a:rPr lang="id-ID" sz="2800" dirty="0">
                <a:sym typeface="Wingdings" pitchFamily="2" charset="2"/>
              </a:rPr>
              <a:t> </a:t>
            </a:r>
            <a:r>
              <a:rPr lang="id-ID" sz="2800" i="1" dirty="0" smtClean="0">
                <a:sym typeface="Wingdings" pitchFamily="2" charset="2"/>
              </a:rPr>
              <a:t>uni ketek, adiak gadang</a:t>
            </a:r>
            <a:r>
              <a:rPr lang="id-ID" sz="2800" dirty="0" smtClean="0">
                <a:sym typeface="Wingdings" pitchFamily="2" charset="2"/>
              </a:rPr>
              <a:t>, </a:t>
            </a:r>
            <a:r>
              <a:rPr lang="id-ID" sz="2800" i="1" dirty="0" smtClean="0">
                <a:sym typeface="Wingdings" pitchFamily="2" charset="2"/>
              </a:rPr>
              <a:t>dll</a:t>
            </a:r>
            <a:r>
              <a:rPr lang="id-ID" sz="2800" dirty="0" smtClean="0">
                <a:sym typeface="Wingdings" pitchFamily="2" charset="2"/>
              </a:rPr>
              <a:t> </a:t>
            </a:r>
            <a:endParaRPr lang="id-ID" sz="2800" dirty="0" smtClean="0"/>
          </a:p>
          <a:p>
            <a:pPr>
              <a:buNone/>
            </a:pPr>
            <a:r>
              <a:rPr lang="id-ID" sz="2800" dirty="0"/>
              <a:t> </a:t>
            </a:r>
            <a:r>
              <a:rPr lang="id-ID" sz="2800" dirty="0" smtClean="0"/>
              <a:t>  andan-sumandan</a:t>
            </a:r>
            <a:endParaRPr lang="id-ID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Penggunaan Sapaan</a:t>
            </a:r>
            <a:endParaRPr lang="id-ID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838200"/>
            <a:ext cx="7790688" cy="5410200"/>
          </a:xfrm>
        </p:spPr>
        <p:txBody>
          <a:bodyPr/>
          <a:lstStyle/>
          <a:p>
            <a:pPr>
              <a:buNone/>
            </a:pPr>
            <a:r>
              <a:rPr lang="id-ID" sz="3200" b="1" dirty="0" smtClean="0"/>
              <a:t>3.  Gunakan bahasa ibu secara fleksibel      </a:t>
            </a:r>
          </a:p>
          <a:p>
            <a:pPr>
              <a:buNone/>
            </a:pPr>
            <a:r>
              <a:rPr lang="id-ID" sz="3200" b="1" dirty="0" smtClean="0"/>
              <a:t>     supaya terjamin kelestariannya.</a:t>
            </a:r>
          </a:p>
          <a:p>
            <a:pPr>
              <a:buNone/>
            </a:pPr>
            <a:endParaRPr lang="id-ID" dirty="0" smtClean="0"/>
          </a:p>
          <a:p>
            <a:pPr>
              <a:buNone/>
            </a:pPr>
            <a:r>
              <a:rPr lang="id-ID" sz="2800" dirty="0" smtClean="0"/>
              <a:t>Artinya, </a:t>
            </a:r>
          </a:p>
          <a:p>
            <a:pPr>
              <a:buNone/>
            </a:pPr>
            <a:r>
              <a:rPr lang="id-ID" sz="2800" dirty="0" smtClean="0"/>
              <a:t>Jika dalam keluarga sudah mahir berbahasa Minang, kita dapat menyelingi dengan bahasa lain atau bahasa asing.  </a:t>
            </a:r>
          </a:p>
          <a:p>
            <a:pPr>
              <a:buNone/>
            </a:pPr>
            <a:r>
              <a:rPr lang="id-ID" sz="2800" dirty="0" smtClean="0"/>
              <a:t>Akan tetapi,  jika bahasa Minang terasa terancam, seperti di perantauan atau pengaruh luar terlalu kuat, maka aktifkan kembali berbahasa Minang.</a:t>
            </a:r>
          </a:p>
          <a:p>
            <a:pPr>
              <a:buNone/>
            </a:pPr>
            <a:endParaRPr lang="id-ID" dirty="0" smtClean="0"/>
          </a:p>
          <a:p>
            <a:pPr>
              <a:buNone/>
            </a:pPr>
            <a:endParaRPr lang="id-ID" dirty="0" smtClean="0"/>
          </a:p>
          <a:p>
            <a:endParaRPr lang="id-ID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7512" y="1905000"/>
            <a:ext cx="8324088" cy="4572000"/>
          </a:xfrm>
        </p:spPr>
        <p:txBody>
          <a:bodyPr>
            <a:normAutofit/>
          </a:bodyPr>
          <a:lstStyle/>
          <a:p>
            <a:r>
              <a:rPr lang="id-ID" sz="2800" b="1" dirty="0" smtClean="0"/>
              <a:t>Mendidik</a:t>
            </a:r>
            <a:r>
              <a:rPr lang="id-ID" sz="2800" dirty="0" smtClean="0"/>
              <a:t>  </a:t>
            </a:r>
            <a:r>
              <a:rPr lang="id-ID" sz="2800" dirty="0" smtClean="0">
                <a:sym typeface="Wingdings" pitchFamily="2" charset="2"/>
              </a:rPr>
              <a:t> ungkapan kearifan</a:t>
            </a:r>
          </a:p>
          <a:p>
            <a:pPr>
              <a:buNone/>
            </a:pPr>
            <a:r>
              <a:rPr lang="id-ID" sz="2800" dirty="0" smtClean="0">
                <a:sym typeface="Wingdings" pitchFamily="2" charset="2"/>
              </a:rPr>
              <a:t>		   - </a:t>
            </a:r>
            <a:r>
              <a:rPr lang="id-ID" sz="2800" i="1" dirty="0" smtClean="0">
                <a:sym typeface="Wingdings" pitchFamily="2" charset="2"/>
              </a:rPr>
              <a:t>Alun takilek, alah takalam</a:t>
            </a:r>
            <a:r>
              <a:rPr lang="id-ID" sz="2800" dirty="0" smtClean="0">
                <a:sym typeface="Wingdings" pitchFamily="2" charset="2"/>
              </a:rPr>
              <a:t>’</a:t>
            </a:r>
          </a:p>
          <a:p>
            <a:pPr>
              <a:buNone/>
            </a:pPr>
            <a:r>
              <a:rPr lang="id-ID" sz="2800" dirty="0" smtClean="0">
                <a:sym typeface="Wingdings" pitchFamily="2" charset="2"/>
              </a:rPr>
              <a:t>		   </a:t>
            </a:r>
            <a:r>
              <a:rPr lang="id-ID" sz="2800" i="1" dirty="0" smtClean="0">
                <a:sym typeface="Wingdings" pitchFamily="2" charset="2"/>
              </a:rPr>
              <a:t>- Jalan lah diasak dek urang lalu, gantang lah 	     dituka dek rang panggaleh’</a:t>
            </a:r>
          </a:p>
          <a:p>
            <a:r>
              <a:rPr lang="id-ID" sz="2800" b="1" dirty="0" smtClean="0">
                <a:sym typeface="Wingdings" pitchFamily="2" charset="2"/>
              </a:rPr>
              <a:t>Menegur </a:t>
            </a:r>
            <a:r>
              <a:rPr lang="id-ID" sz="2800" dirty="0" smtClean="0">
                <a:sym typeface="Wingdings" pitchFamily="2" charset="2"/>
              </a:rPr>
              <a:t>   ungkapan kiasan</a:t>
            </a:r>
          </a:p>
          <a:p>
            <a:pPr>
              <a:buNone/>
            </a:pPr>
            <a:r>
              <a:rPr lang="id-ID" sz="2800" dirty="0" smtClean="0">
                <a:sym typeface="Wingdings" pitchFamily="2" charset="2"/>
              </a:rPr>
              <a:t>  </a:t>
            </a:r>
            <a:r>
              <a:rPr lang="id-ID" sz="2800" i="1" dirty="0" smtClean="0">
                <a:sym typeface="Wingdings" pitchFamily="2" charset="2"/>
              </a:rPr>
              <a:t>	   	   - Kok pandai mengecek, bak sagu jo tangguli         	     tapi kok indak,  bak alu pancukia duri. </a:t>
            </a:r>
            <a:r>
              <a:rPr lang="id-ID" sz="2800" b="1" dirty="0" smtClean="0">
                <a:sym typeface="Wingdings" pitchFamily="2" charset="2"/>
              </a:rPr>
              <a:t>Mengkritik</a:t>
            </a:r>
            <a:r>
              <a:rPr lang="id-ID" sz="2800" dirty="0" smtClean="0">
                <a:sym typeface="Wingdings" pitchFamily="2" charset="2"/>
              </a:rPr>
              <a:t>  ungkapan pepatah</a:t>
            </a:r>
          </a:p>
          <a:p>
            <a:pPr>
              <a:buNone/>
            </a:pPr>
            <a:r>
              <a:rPr lang="id-ID" sz="2800" dirty="0" smtClean="0">
                <a:sym typeface="Wingdings" pitchFamily="2" charset="2"/>
              </a:rPr>
              <a:t>		   - </a:t>
            </a:r>
            <a:r>
              <a:rPr lang="id-ID" sz="2800" i="1" dirty="0" smtClean="0">
                <a:sym typeface="Wingdings" pitchFamily="2" charset="2"/>
              </a:rPr>
              <a:t>Tong kosoang nyariang buninyo</a:t>
            </a:r>
            <a:r>
              <a:rPr lang="id-ID" i="1" dirty="0" smtClean="0">
                <a:sym typeface="Wingdings" pitchFamily="2" charset="2"/>
              </a:rPr>
              <a:t>.</a:t>
            </a:r>
          </a:p>
          <a:p>
            <a:pPr>
              <a:buNone/>
            </a:pPr>
            <a:endParaRPr lang="id-ID" i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609600"/>
            <a:ext cx="7943088" cy="990600"/>
          </a:xfrm>
        </p:spPr>
        <p:txBody>
          <a:bodyPr>
            <a:noAutofit/>
          </a:bodyPr>
          <a:lstStyle/>
          <a:p>
            <a:r>
              <a:rPr lang="id-ID" sz="3600" b="1" dirty="0" smtClean="0"/>
              <a:t>4. Gunakan Kata-kata Ungkapan </a:t>
            </a:r>
            <a:br>
              <a:rPr lang="id-ID" sz="3600" b="1" dirty="0" smtClean="0"/>
            </a:br>
            <a:r>
              <a:rPr lang="id-ID" sz="3600" b="1" dirty="0" smtClean="0"/>
              <a:t>    dalam Mendidik</a:t>
            </a:r>
            <a:endParaRPr lang="id-ID" sz="3600" b="1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286000"/>
            <a:ext cx="8153400" cy="39624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id-ID" sz="3600" dirty="0" smtClean="0"/>
              <a:t>1.  Mengenal bermacam-macam kesenian tradisional</a:t>
            </a:r>
          </a:p>
          <a:p>
            <a:pPr>
              <a:buFontTx/>
              <a:buChar char="-"/>
            </a:pPr>
            <a:r>
              <a:rPr lang="id-ID" sz="3600" dirty="0" smtClean="0"/>
              <a:t>Seni  Pertunjukan/Teater</a:t>
            </a:r>
            <a:r>
              <a:rPr lang="id-ID" sz="3600" dirty="0" smtClean="0">
                <a:sym typeface="Wingdings" pitchFamily="2" charset="2"/>
              </a:rPr>
              <a:t> </a:t>
            </a:r>
            <a:r>
              <a:rPr lang="id-ID" sz="3600" i="1" dirty="0" smtClean="0">
                <a:sym typeface="Wingdings" pitchFamily="2" charset="2"/>
              </a:rPr>
              <a:t>randai</a:t>
            </a:r>
          </a:p>
          <a:p>
            <a:pPr>
              <a:buFontTx/>
              <a:buChar char="-"/>
            </a:pPr>
            <a:r>
              <a:rPr lang="id-ID" sz="3600" dirty="0" smtClean="0">
                <a:sym typeface="Wingdings" pitchFamily="2" charset="2"/>
              </a:rPr>
              <a:t>Seni  Rupa  </a:t>
            </a:r>
            <a:r>
              <a:rPr lang="id-ID" sz="3600" i="1" dirty="0" smtClean="0">
                <a:sym typeface="Wingdings" pitchFamily="2" charset="2"/>
              </a:rPr>
              <a:t>ukiran, kerajinan tangan</a:t>
            </a:r>
          </a:p>
          <a:p>
            <a:pPr>
              <a:buFontTx/>
              <a:buChar char="-"/>
            </a:pPr>
            <a:r>
              <a:rPr lang="id-ID" sz="3600" dirty="0" smtClean="0">
                <a:sym typeface="Wingdings" pitchFamily="2" charset="2"/>
              </a:rPr>
              <a:t>Seni  Musik </a:t>
            </a:r>
            <a:r>
              <a:rPr lang="id-ID" sz="3600" i="1" dirty="0" smtClean="0">
                <a:sym typeface="Wingdings" pitchFamily="2" charset="2"/>
              </a:rPr>
              <a:t>talempong, rabab, dll</a:t>
            </a:r>
          </a:p>
          <a:p>
            <a:pPr>
              <a:buFontTx/>
              <a:buChar char="-"/>
            </a:pPr>
            <a:r>
              <a:rPr lang="id-ID" sz="3600" dirty="0" smtClean="0">
                <a:sym typeface="Wingdings" pitchFamily="2" charset="2"/>
              </a:rPr>
              <a:t>Seni  Tari </a:t>
            </a:r>
            <a:r>
              <a:rPr lang="id-ID" sz="3600" i="1" dirty="0" smtClean="0">
                <a:sym typeface="Wingdings" pitchFamily="2" charset="2"/>
              </a:rPr>
              <a:t>pasambahan, ulu ambek</a:t>
            </a:r>
            <a:endParaRPr lang="id-ID" sz="3600" i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33400"/>
            <a:ext cx="8628888" cy="1828800"/>
          </a:xfrm>
        </p:spPr>
        <p:txBody>
          <a:bodyPr>
            <a:normAutofit/>
          </a:bodyPr>
          <a:lstStyle/>
          <a:p>
            <a:pPr marL="596646" indent="-514350"/>
            <a:r>
              <a:rPr lang="id-ID" sz="3600" b="1" dirty="0" smtClean="0"/>
              <a:t>3. MENUMBUHKAN RASA BANGGA  AKAN KESENIAN TRADISIONAL</a:t>
            </a:r>
            <a:endParaRPr lang="id-ID" sz="3600" b="1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99247" y="457201"/>
            <a:ext cx="7745505" cy="5668962"/>
          </a:xfrm>
        </p:spPr>
        <p:txBody>
          <a:bodyPr/>
          <a:lstStyle/>
          <a:p>
            <a:endParaRPr lang="id-ID" dirty="0" smtClean="0"/>
          </a:p>
          <a:p>
            <a:endParaRPr lang="id-ID" dirty="0"/>
          </a:p>
          <a:p>
            <a:endParaRPr lang="id-ID" dirty="0" smtClean="0"/>
          </a:p>
          <a:p>
            <a:endParaRPr lang="id-ID" dirty="0"/>
          </a:p>
          <a:p>
            <a:endParaRPr lang="id-ID" dirty="0" smtClean="0"/>
          </a:p>
          <a:p>
            <a:pPr lvl="8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33400"/>
            <a:ext cx="8229600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86475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05000"/>
            <a:ext cx="8229600" cy="4191000"/>
          </a:xfrm>
        </p:spPr>
        <p:txBody>
          <a:bodyPr>
            <a:normAutofit fontScale="92500" lnSpcReduction="10000"/>
          </a:bodyPr>
          <a:lstStyle/>
          <a:p>
            <a:pPr marL="609600" indent="-66675" algn="r">
              <a:lnSpc>
                <a:spcPct val="90000"/>
              </a:lnSpc>
              <a:buNone/>
            </a:pPr>
            <a:r>
              <a:rPr lang="id-ID" sz="2800" b="1" dirty="0" smtClean="0"/>
              <a:t>1. </a:t>
            </a:r>
            <a:r>
              <a:rPr lang="en-US" sz="2800" b="1" dirty="0" smtClean="0"/>
              <a:t>RANDAI</a:t>
            </a:r>
            <a:endParaRPr lang="en-US" sz="2800" b="1" dirty="0"/>
          </a:p>
          <a:p>
            <a:pPr marL="609600" indent="-66675" algn="r">
              <a:lnSpc>
                <a:spcPct val="90000"/>
              </a:lnSpc>
              <a:buFontTx/>
              <a:buNone/>
            </a:pPr>
            <a:r>
              <a:rPr lang="en-US" sz="2800" b="1" dirty="0" smtClean="0"/>
              <a:t>2</a:t>
            </a:r>
            <a:r>
              <a:rPr lang="en-US" sz="2800" b="1" dirty="0"/>
              <a:t>. PENCAK </a:t>
            </a:r>
            <a:r>
              <a:rPr lang="en-US" sz="2800" b="1" dirty="0" smtClean="0"/>
              <a:t>SILAT</a:t>
            </a:r>
            <a:endParaRPr lang="id-ID" sz="2800" b="1" dirty="0" smtClean="0"/>
          </a:p>
          <a:p>
            <a:pPr marL="609600" indent="-66675" algn="r">
              <a:lnSpc>
                <a:spcPct val="90000"/>
              </a:lnSpc>
              <a:buFontTx/>
              <a:buNone/>
            </a:pPr>
            <a:r>
              <a:rPr lang="id-ID" sz="2800" b="1" dirty="0" smtClean="0"/>
              <a:t>3. SALAWEK DULANG</a:t>
            </a:r>
          </a:p>
          <a:p>
            <a:pPr marL="609600" indent="-66675" algn="r">
              <a:lnSpc>
                <a:spcPct val="90000"/>
              </a:lnSpc>
              <a:buFontTx/>
              <a:buNone/>
            </a:pPr>
            <a:r>
              <a:rPr lang="id-ID" sz="2800" b="1" dirty="0" smtClean="0"/>
              <a:t>4. RABANA/RABANO</a:t>
            </a:r>
            <a:endParaRPr lang="en-US" sz="2800" b="1" dirty="0" smtClean="0"/>
          </a:p>
          <a:p>
            <a:pPr marL="609600" indent="-66675" algn="r">
              <a:lnSpc>
                <a:spcPct val="90000"/>
              </a:lnSpc>
              <a:buFontTx/>
              <a:buNone/>
            </a:pPr>
            <a:endParaRPr lang="id-ID" sz="2800" b="1" dirty="0" smtClean="0"/>
          </a:p>
          <a:p>
            <a:pPr marL="609600" indent="-66675" algn="r">
              <a:lnSpc>
                <a:spcPct val="90000"/>
              </a:lnSpc>
              <a:buFontTx/>
              <a:buNone/>
            </a:pPr>
            <a:r>
              <a:rPr lang="id-ID" sz="2800" b="1" dirty="0" smtClean="0"/>
              <a:t>Bagimana supaya lestari?</a:t>
            </a:r>
          </a:p>
          <a:p>
            <a:pPr marL="609600" indent="-66675" algn="r">
              <a:lnSpc>
                <a:spcPct val="90000"/>
              </a:lnSpc>
              <a:buFontTx/>
              <a:buNone/>
            </a:pPr>
            <a:r>
              <a:rPr lang="id-ID" sz="2800" b="1" dirty="0" smtClean="0"/>
              <a:t>	dipelajari</a:t>
            </a:r>
          </a:p>
          <a:p>
            <a:pPr marL="609600" indent="-66675" algn="r">
              <a:lnSpc>
                <a:spcPct val="90000"/>
              </a:lnSpc>
              <a:buFontTx/>
              <a:buNone/>
            </a:pPr>
            <a:r>
              <a:rPr lang="id-ID" sz="2800" b="1" dirty="0" smtClean="0"/>
              <a:t>	dikuasai</a:t>
            </a:r>
          </a:p>
          <a:p>
            <a:pPr marL="609600" indent="-66675" algn="r">
              <a:lnSpc>
                <a:spcPct val="90000"/>
              </a:lnSpc>
              <a:buFontTx/>
              <a:buNone/>
            </a:pPr>
            <a:r>
              <a:rPr lang="id-ID" sz="2800" b="1" dirty="0" smtClean="0"/>
              <a:t>	dipopulerkan</a:t>
            </a:r>
          </a:p>
          <a:p>
            <a:pPr marL="609600" indent="-66675" algn="r">
              <a:lnSpc>
                <a:spcPct val="90000"/>
              </a:lnSpc>
              <a:buFontTx/>
              <a:buNone/>
            </a:pPr>
            <a:r>
              <a:rPr lang="id-ID" sz="2800" b="1" dirty="0" smtClean="0"/>
              <a:t>        dipromosikan</a:t>
            </a:r>
            <a:endParaRPr lang="en-US" sz="2800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299A5-592B-45E1-9928-8164920F1F92}" type="datetime1">
              <a:rPr lang="en-US"/>
              <a:pPr/>
              <a:t>10/16/2023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3B5BF-8C59-4064-B488-CB9A5AB7991B}" type="slidenum">
              <a:rPr lang="en-US"/>
              <a:pPr/>
              <a:t>26</a:t>
            </a:fld>
            <a:endParaRPr lang="en-US"/>
          </a:p>
        </p:txBody>
      </p:sp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305800" cy="1447800"/>
          </a:xfrm>
        </p:spPr>
        <p:txBody>
          <a:bodyPr>
            <a:noAutofit/>
          </a:bodyPr>
          <a:lstStyle/>
          <a:p>
            <a:r>
              <a:rPr lang="id-ID" sz="3600" b="1" dirty="0" smtClean="0"/>
              <a:t/>
            </a:r>
            <a:br>
              <a:rPr lang="id-ID" sz="3600" b="1" dirty="0" smtClean="0"/>
            </a:br>
            <a:r>
              <a:rPr lang="en-US" sz="4000" b="1" dirty="0" smtClean="0"/>
              <a:t>1</a:t>
            </a:r>
            <a:r>
              <a:rPr lang="en-US" sz="4000" b="1" dirty="0"/>
              <a:t>. </a:t>
            </a:r>
            <a:r>
              <a:rPr lang="id-ID" sz="4000" b="1" dirty="0"/>
              <a:t>	</a:t>
            </a:r>
            <a:r>
              <a:rPr lang="en-US" sz="4000" b="1" dirty="0"/>
              <a:t>SENI TEATER </a:t>
            </a:r>
            <a:r>
              <a:rPr lang="id-ID" sz="4000" b="1" dirty="0" smtClean="0"/>
              <a:t> </a:t>
            </a:r>
            <a:br>
              <a:rPr lang="id-ID" sz="4000" b="1" dirty="0" smtClean="0"/>
            </a:br>
            <a:r>
              <a:rPr lang="en-US" sz="3200" b="1" dirty="0" smtClean="0"/>
              <a:t>(</a:t>
            </a:r>
            <a:r>
              <a:rPr lang="en-US" sz="3200" b="1" dirty="0"/>
              <a:t>SENI </a:t>
            </a:r>
            <a:r>
              <a:rPr lang="en-US" sz="3200" b="1" dirty="0" smtClean="0"/>
              <a:t>PERTUNJUKAN</a:t>
            </a:r>
            <a:r>
              <a:rPr lang="id-ID" sz="3200" b="1" dirty="0" smtClean="0"/>
              <a:t> </a:t>
            </a:r>
            <a:r>
              <a:rPr lang="en-US" sz="3200" b="1" dirty="0" smtClean="0"/>
              <a:t>TRADISIONAL</a:t>
            </a:r>
            <a:r>
              <a:rPr lang="en-US" sz="3200" b="1" dirty="0"/>
              <a:t>)</a:t>
            </a:r>
            <a:br>
              <a:rPr lang="en-US" sz="3200" b="1" dirty="0"/>
            </a:br>
            <a:endParaRPr lang="en-US" sz="32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3505200"/>
            <a:ext cx="40386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1676400"/>
            <a:ext cx="4038601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marL="762000" indent="-762000" algn="ctr"/>
            <a:r>
              <a:rPr lang="en-US" sz="3600" b="1" dirty="0"/>
              <a:t>2. SENI RUPA</a:t>
            </a:r>
            <a:endParaRPr lang="en-US" sz="3600" dirty="0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228600" y="1066800"/>
            <a:ext cx="8458200" cy="5257800"/>
          </a:xfrm>
        </p:spPr>
        <p:txBody>
          <a:bodyPr/>
          <a:lstStyle/>
          <a:p>
            <a:pPr marL="533400" indent="-533400">
              <a:buNone/>
            </a:pPr>
            <a:r>
              <a:rPr lang="id-ID" sz="2400" dirty="0" smtClean="0"/>
              <a:t>1. </a:t>
            </a:r>
            <a:r>
              <a:rPr lang="en-US" b="1" dirty="0"/>
              <a:t>SENI TENUN SONGKET</a:t>
            </a:r>
          </a:p>
          <a:p>
            <a:pPr marL="533400" indent="-533400">
              <a:buFontTx/>
              <a:buNone/>
            </a:pPr>
            <a:r>
              <a:rPr lang="en-US" b="1" dirty="0"/>
              <a:t>	</a:t>
            </a:r>
            <a:r>
              <a:rPr lang="en-US" dirty="0"/>
              <a:t>(</a:t>
            </a:r>
            <a:r>
              <a:rPr lang="en-US" dirty="0" err="1"/>
              <a:t>sulaman</a:t>
            </a:r>
            <a:r>
              <a:rPr lang="en-US" dirty="0"/>
              <a:t> </a:t>
            </a:r>
            <a:r>
              <a:rPr lang="en-US" dirty="0" err="1"/>
              <a:t>Pandai</a:t>
            </a:r>
            <a:r>
              <a:rPr lang="en-US" dirty="0"/>
              <a:t> </a:t>
            </a:r>
            <a:r>
              <a:rPr lang="en-US" dirty="0" err="1"/>
              <a:t>Sikek</a:t>
            </a:r>
            <a:r>
              <a:rPr lang="id-ID" dirty="0"/>
              <a:t>,dll)</a:t>
            </a:r>
            <a:endParaRPr lang="en-US" dirty="0"/>
          </a:p>
          <a:p>
            <a:pPr marL="533400" indent="-533400">
              <a:buNone/>
            </a:pPr>
            <a:r>
              <a:rPr lang="id-ID" sz="2400" b="1" dirty="0" smtClean="0"/>
              <a:t>2.    </a:t>
            </a:r>
            <a:r>
              <a:rPr lang="en-US" sz="2400" b="1" dirty="0" smtClean="0"/>
              <a:t>SENI </a:t>
            </a:r>
            <a:r>
              <a:rPr lang="en-US" sz="2400" b="1" dirty="0"/>
              <a:t>UKIR </a:t>
            </a:r>
            <a:r>
              <a:rPr lang="en-US" sz="2400" b="1" dirty="0" smtClean="0"/>
              <a:t>KAYU</a:t>
            </a:r>
            <a:r>
              <a:rPr lang="id-ID" sz="2400" b="1" dirty="0" smtClean="0"/>
              <a:t>                </a:t>
            </a:r>
            <a:endParaRPr lang="en-US" sz="2400" b="1" dirty="0"/>
          </a:p>
          <a:p>
            <a:pPr marL="533400" indent="-533400">
              <a:buFontTx/>
              <a:buNone/>
            </a:pPr>
            <a:r>
              <a:rPr lang="en-US" sz="2400" dirty="0"/>
              <a:t>	</a:t>
            </a:r>
            <a:r>
              <a:rPr lang="en-US" sz="2400" dirty="0" smtClean="0"/>
              <a:t>(</a:t>
            </a:r>
            <a:r>
              <a:rPr lang="en-US" sz="2400" dirty="0" err="1" smtClean="0"/>
              <a:t>ukiran</a:t>
            </a:r>
            <a:r>
              <a:rPr lang="en-US" sz="2400" dirty="0" smtClean="0"/>
              <a:t> </a:t>
            </a:r>
            <a:r>
              <a:rPr lang="en-US" sz="2400" dirty="0" err="1"/>
              <a:t>rumah</a:t>
            </a:r>
            <a:r>
              <a:rPr lang="en-US" sz="2400" dirty="0"/>
              <a:t> </a:t>
            </a:r>
            <a:r>
              <a:rPr lang="en-US" sz="2400" dirty="0" err="1" smtClean="0"/>
              <a:t>gadang</a:t>
            </a:r>
            <a:r>
              <a:rPr lang="en-US" sz="2400" dirty="0" smtClean="0"/>
              <a:t>)</a:t>
            </a:r>
            <a:endParaRPr lang="en-US" sz="2400" dirty="0"/>
          </a:p>
          <a:p>
            <a:pPr marL="533400" indent="-533400">
              <a:buNone/>
            </a:pPr>
            <a:r>
              <a:rPr lang="id-ID" b="1" dirty="0"/>
              <a:t>3</a:t>
            </a:r>
            <a:r>
              <a:rPr lang="id-ID" sz="2400" b="1" dirty="0" smtClean="0"/>
              <a:t>.    </a:t>
            </a:r>
            <a:r>
              <a:rPr lang="en-US" sz="2400" b="1" dirty="0" smtClean="0"/>
              <a:t>SENI </a:t>
            </a:r>
            <a:r>
              <a:rPr lang="en-US" sz="2400" b="1" dirty="0"/>
              <a:t>GERABAH</a:t>
            </a:r>
          </a:p>
          <a:p>
            <a:pPr marL="533400" indent="-533400">
              <a:buFontTx/>
              <a:buNone/>
            </a:pPr>
            <a:r>
              <a:rPr lang="en-US" sz="2400" dirty="0"/>
              <a:t>	</a:t>
            </a:r>
            <a:r>
              <a:rPr lang="en-US" sz="2400" dirty="0" smtClean="0"/>
              <a:t>(</a:t>
            </a:r>
            <a:r>
              <a:rPr lang="en-US" sz="2400" dirty="0" err="1" smtClean="0"/>
              <a:t>bermacam-macam</a:t>
            </a:r>
            <a:r>
              <a:rPr lang="en-US" sz="2400" dirty="0" smtClean="0"/>
              <a:t> </a:t>
            </a:r>
            <a:r>
              <a:rPr lang="en-US" sz="2400" dirty="0"/>
              <a:t>souvenir</a:t>
            </a:r>
            <a:r>
              <a:rPr lang="en-US" sz="2400" dirty="0" smtClean="0"/>
              <a:t>)</a:t>
            </a:r>
            <a:endParaRPr lang="en-US" sz="2400" dirty="0"/>
          </a:p>
          <a:p>
            <a:pPr marL="533400" indent="-533400">
              <a:buNone/>
            </a:pPr>
            <a:r>
              <a:rPr lang="id-ID" sz="2400" b="1" dirty="0" smtClean="0"/>
              <a:t>Bagaimana supaya lestari?</a:t>
            </a:r>
          </a:p>
          <a:p>
            <a:pPr marL="533400" indent="-533400">
              <a:buFontTx/>
              <a:buNone/>
            </a:pPr>
            <a:r>
              <a:rPr lang="id-ID" sz="2400" dirty="0" smtClean="0"/>
              <a:t>	- Dipelajari filosofinya</a:t>
            </a:r>
          </a:p>
          <a:p>
            <a:pPr marL="533400" indent="-533400">
              <a:buFontTx/>
              <a:buNone/>
            </a:pPr>
            <a:r>
              <a:rPr lang="id-ID" sz="2400" dirty="0" smtClean="0"/>
              <a:t>	- Dimiliki, dibeli, dikoleksi</a:t>
            </a:r>
          </a:p>
          <a:p>
            <a:pPr marL="533400" indent="-533400">
              <a:buFontTx/>
              <a:buNone/>
            </a:pPr>
            <a:r>
              <a:rPr lang="id-ID" sz="2400" dirty="0" smtClean="0"/>
              <a:t>	- Dipromosikan,</a:t>
            </a:r>
            <a:r>
              <a:rPr lang="id-ID" dirty="0" smtClean="0"/>
              <a:t>dipakai</a:t>
            </a:r>
            <a:r>
              <a:rPr lang="id-ID" dirty="0"/>
              <a:t>	</a:t>
            </a:r>
            <a:endParaRPr lang="id-ID" dirty="0" smtClean="0"/>
          </a:p>
          <a:p>
            <a:pPr marL="533400" indent="-533400">
              <a:buFontTx/>
              <a:buNone/>
            </a:pPr>
            <a:r>
              <a:rPr lang="id-ID" dirty="0"/>
              <a:t>	</a:t>
            </a:r>
            <a:r>
              <a:rPr lang="id-ID" dirty="0" smtClean="0"/>
              <a:t>- Bisnis/dijual</a:t>
            </a:r>
            <a:endParaRPr lang="en-US" sz="2400" dirty="0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5BE85-7C18-47DF-A3F6-792FB99576ED}" type="datetime1">
              <a:rPr lang="en-US"/>
              <a:pPr/>
              <a:t>10/16/2023</a:t>
            </a:fld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172A7-A5F0-4A89-A9FE-2FF3442DCAE5}" type="slidenum">
              <a:rPr lang="en-US"/>
              <a:pPr/>
              <a:t>27</a:t>
            </a:fld>
            <a:endParaRPr lang="en-US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2" y="4495800"/>
            <a:ext cx="3886198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838200"/>
            <a:ext cx="3886199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1" y="2590800"/>
            <a:ext cx="3886198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717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3.  SENI MUSIK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09600" y="1143000"/>
            <a:ext cx="8534400" cy="5257800"/>
          </a:xfrm>
        </p:spPr>
        <p:txBody>
          <a:bodyPr>
            <a:normAutofit fontScale="92500" lnSpcReduction="10000"/>
          </a:bodyPr>
          <a:lstStyle/>
          <a:p>
            <a:pPr marL="533400" indent="-533400">
              <a:buNone/>
            </a:pPr>
            <a:r>
              <a:rPr lang="id-ID" sz="2800" b="1" dirty="0" smtClean="0">
                <a:latin typeface="Garamond" pitchFamily="18" charset="0"/>
              </a:rPr>
              <a:t>1.   </a:t>
            </a:r>
            <a:r>
              <a:rPr lang="en-US" sz="2800" b="1" dirty="0" smtClean="0">
                <a:latin typeface="Garamond" pitchFamily="18" charset="0"/>
              </a:rPr>
              <a:t>RABAB</a:t>
            </a:r>
            <a:r>
              <a:rPr lang="id-ID" sz="2800" b="1" dirty="0" smtClean="0">
                <a:latin typeface="Garamond" pitchFamily="18" charset="0"/>
              </a:rPr>
              <a:t>                            </a:t>
            </a:r>
            <a:endParaRPr lang="en-US" sz="2800" b="1" dirty="0">
              <a:latin typeface="Garamond" pitchFamily="18" charset="0"/>
            </a:endParaRPr>
          </a:p>
          <a:p>
            <a:pPr marL="533400" indent="-533400">
              <a:buFontTx/>
              <a:buNone/>
            </a:pPr>
            <a:r>
              <a:rPr lang="en-US" sz="2800" b="1" dirty="0">
                <a:latin typeface="Garamond" pitchFamily="18" charset="0"/>
              </a:rPr>
              <a:t>	</a:t>
            </a:r>
            <a:r>
              <a:rPr lang="en-US" sz="2800" b="1" dirty="0" smtClean="0">
                <a:latin typeface="Garamond" pitchFamily="18" charset="0"/>
              </a:rPr>
              <a:t>(</a:t>
            </a:r>
            <a:r>
              <a:rPr lang="id-ID" sz="2800" b="1" dirty="0" smtClean="0">
                <a:latin typeface="Garamond" pitchFamily="18" charset="0"/>
              </a:rPr>
              <a:t>Rabab Pasisie</a:t>
            </a:r>
            <a:r>
              <a:rPr lang="en-US" sz="2800" b="1" dirty="0" smtClean="0">
                <a:latin typeface="Garamond" pitchFamily="18" charset="0"/>
              </a:rPr>
              <a:t>)</a:t>
            </a:r>
            <a:endParaRPr lang="en-US" sz="2800" b="1" dirty="0">
              <a:latin typeface="Garamond" pitchFamily="18" charset="0"/>
            </a:endParaRPr>
          </a:p>
          <a:p>
            <a:pPr marL="533400" indent="-533400">
              <a:buNone/>
            </a:pPr>
            <a:r>
              <a:rPr lang="id-ID" sz="2800" b="1" dirty="0" smtClean="0">
                <a:latin typeface="Garamond" pitchFamily="18" charset="0"/>
              </a:rPr>
              <a:t>2.   </a:t>
            </a:r>
            <a:r>
              <a:rPr lang="en-US" sz="2800" b="1" dirty="0" smtClean="0">
                <a:latin typeface="Garamond" pitchFamily="18" charset="0"/>
              </a:rPr>
              <a:t>DENDANG</a:t>
            </a:r>
            <a:endParaRPr lang="en-US" sz="2800" b="1" dirty="0">
              <a:latin typeface="Garamond" pitchFamily="18" charset="0"/>
            </a:endParaRPr>
          </a:p>
          <a:p>
            <a:pPr marL="533400" indent="-533400">
              <a:buFontTx/>
              <a:buNone/>
            </a:pPr>
            <a:r>
              <a:rPr lang="en-US" sz="2800" b="1" dirty="0">
                <a:latin typeface="Garamond" pitchFamily="18" charset="0"/>
              </a:rPr>
              <a:t>	</a:t>
            </a:r>
            <a:r>
              <a:rPr lang="en-US" sz="2800" b="1" dirty="0" smtClean="0">
                <a:latin typeface="Garamond" pitchFamily="18" charset="0"/>
              </a:rPr>
              <a:t>(</a:t>
            </a:r>
            <a:r>
              <a:rPr lang="en-US" sz="2800" b="1" i="1" dirty="0" err="1" smtClean="0">
                <a:latin typeface="Garamond" pitchFamily="18" charset="0"/>
              </a:rPr>
              <a:t>Dendang</a:t>
            </a:r>
            <a:r>
              <a:rPr lang="en-US" sz="2800" b="1" i="1" dirty="0" smtClean="0">
                <a:latin typeface="Garamond" pitchFamily="18" charset="0"/>
              </a:rPr>
              <a:t> </a:t>
            </a:r>
            <a:r>
              <a:rPr lang="en-US" sz="2800" b="1" i="1" dirty="0" err="1">
                <a:latin typeface="Garamond" pitchFamily="18" charset="0"/>
              </a:rPr>
              <a:t>Pauah</a:t>
            </a:r>
            <a:r>
              <a:rPr lang="en-US" sz="2800" b="1" dirty="0">
                <a:latin typeface="Garamond" pitchFamily="18" charset="0"/>
              </a:rPr>
              <a:t>)</a:t>
            </a:r>
          </a:p>
          <a:p>
            <a:pPr marL="533400" indent="-533400">
              <a:buNone/>
            </a:pPr>
            <a:r>
              <a:rPr lang="id-ID" sz="2800" b="1" dirty="0" smtClean="0">
                <a:latin typeface="Garamond" pitchFamily="18" charset="0"/>
              </a:rPr>
              <a:t>3.   </a:t>
            </a:r>
            <a:r>
              <a:rPr lang="en-US" sz="2800" b="1" dirty="0" smtClean="0">
                <a:latin typeface="Garamond" pitchFamily="18" charset="0"/>
              </a:rPr>
              <a:t>SALUANG</a:t>
            </a:r>
            <a:endParaRPr lang="en-US" sz="2800" b="1" dirty="0">
              <a:latin typeface="Garamond" pitchFamily="18" charset="0"/>
            </a:endParaRPr>
          </a:p>
          <a:p>
            <a:pPr marL="533400" indent="-533400">
              <a:buFontTx/>
              <a:buNone/>
            </a:pPr>
            <a:r>
              <a:rPr lang="en-US" sz="2800" b="1" dirty="0">
                <a:latin typeface="Garamond" pitchFamily="18" charset="0"/>
              </a:rPr>
              <a:t>	</a:t>
            </a:r>
            <a:r>
              <a:rPr lang="en-US" sz="2800" b="1" dirty="0" smtClean="0">
                <a:latin typeface="Garamond" pitchFamily="18" charset="0"/>
              </a:rPr>
              <a:t>(</a:t>
            </a:r>
            <a:r>
              <a:rPr lang="en-US" sz="2800" b="1" i="1" dirty="0" err="1" smtClean="0">
                <a:latin typeface="Garamond" pitchFamily="18" charset="0"/>
              </a:rPr>
              <a:t>Saluang</a:t>
            </a:r>
            <a:r>
              <a:rPr lang="id-ID" sz="2800" b="1" i="1" dirty="0" smtClean="0">
                <a:latin typeface="Garamond" pitchFamily="18" charset="0"/>
              </a:rPr>
              <a:t> Agam</a:t>
            </a:r>
            <a:r>
              <a:rPr lang="en-US" sz="2800" b="1" dirty="0" smtClean="0">
                <a:latin typeface="Garamond" pitchFamily="18" charset="0"/>
              </a:rPr>
              <a:t>) </a:t>
            </a:r>
            <a:endParaRPr lang="en-US" sz="2800" b="1" dirty="0">
              <a:latin typeface="Garamond" pitchFamily="18" charset="0"/>
            </a:endParaRPr>
          </a:p>
          <a:p>
            <a:pPr marL="533400" indent="-533400">
              <a:buNone/>
            </a:pPr>
            <a:r>
              <a:rPr lang="id-ID" sz="2800" b="1" dirty="0" smtClean="0">
                <a:latin typeface="Garamond" pitchFamily="18" charset="0"/>
              </a:rPr>
              <a:t>4.   </a:t>
            </a:r>
            <a:r>
              <a:rPr lang="en-US" sz="2800" b="1" dirty="0" smtClean="0">
                <a:latin typeface="Garamond" pitchFamily="18" charset="0"/>
              </a:rPr>
              <a:t>INDANG </a:t>
            </a:r>
            <a:endParaRPr lang="en-US" sz="2800" b="1" dirty="0">
              <a:latin typeface="Garamond" pitchFamily="18" charset="0"/>
            </a:endParaRPr>
          </a:p>
          <a:p>
            <a:pPr marL="533400" indent="-533400">
              <a:buNone/>
            </a:pPr>
            <a:r>
              <a:rPr lang="id-ID" sz="2800" b="1" dirty="0" smtClean="0">
                <a:latin typeface="Garamond" pitchFamily="18" charset="0"/>
              </a:rPr>
              <a:t>	</a:t>
            </a:r>
            <a:r>
              <a:rPr lang="en-US" sz="2800" b="1" dirty="0" smtClean="0">
                <a:latin typeface="Garamond" pitchFamily="18" charset="0"/>
              </a:rPr>
              <a:t>(</a:t>
            </a:r>
            <a:r>
              <a:rPr lang="id-ID" sz="2800" b="1" dirty="0" smtClean="0">
                <a:latin typeface="Garamond" pitchFamily="18" charset="0"/>
              </a:rPr>
              <a:t>Indang Pariaman</a:t>
            </a:r>
            <a:r>
              <a:rPr lang="en-US" sz="2800" b="1" dirty="0" smtClean="0">
                <a:latin typeface="Garamond" pitchFamily="18" charset="0"/>
              </a:rPr>
              <a:t>)</a:t>
            </a:r>
            <a:endParaRPr lang="id-ID" sz="2800" b="1" dirty="0">
              <a:latin typeface="Garamond" pitchFamily="18" charset="0"/>
            </a:endParaRPr>
          </a:p>
          <a:p>
            <a:pPr marL="533400" indent="-533400">
              <a:buNone/>
            </a:pPr>
            <a:r>
              <a:rPr lang="id-ID" sz="2800" b="1" dirty="0" smtClean="0">
                <a:latin typeface="Garamond" pitchFamily="18" charset="0"/>
              </a:rPr>
              <a:t>Bagaimana melestarikannya?</a:t>
            </a:r>
          </a:p>
          <a:p>
            <a:pPr marL="533400" indent="-533400">
              <a:buNone/>
            </a:pPr>
            <a:r>
              <a:rPr lang="id-ID" sz="2800" b="1" dirty="0" smtClean="0">
                <a:latin typeface="Garamond" pitchFamily="18" charset="0"/>
              </a:rPr>
              <a:t> 	- Dipelajari filosofisnya</a:t>
            </a:r>
          </a:p>
          <a:p>
            <a:pPr marL="533400" indent="-533400">
              <a:buNone/>
            </a:pPr>
            <a:r>
              <a:rPr lang="id-ID" sz="2800" b="1" dirty="0" smtClean="0">
                <a:latin typeface="Garamond" pitchFamily="18" charset="0"/>
              </a:rPr>
              <a:t>  	- Dipertunjukan dalam alek nagari,   </a:t>
            </a:r>
          </a:p>
          <a:p>
            <a:pPr marL="533400" indent="-533400">
              <a:buNone/>
            </a:pPr>
            <a:r>
              <a:rPr lang="id-ID" sz="2800" b="1" dirty="0" smtClean="0">
                <a:latin typeface="Garamond" pitchFamily="18" charset="0"/>
              </a:rPr>
              <a:t>         batagak gala, baralek, dll.</a:t>
            </a:r>
            <a:endParaRPr lang="en-US" sz="2800" b="1" dirty="0">
              <a:latin typeface="Garamond" pitchFamily="18" charset="0"/>
            </a:endParaRPr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51C09-8328-4126-8A65-A5F7EDC772BD}" type="datetime1">
              <a:rPr lang="en-US"/>
              <a:pPr/>
              <a:t>10/16/2023</a:t>
            </a:fld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A07BB-9235-46B0-B45E-448D047EEA8B}" type="slidenum">
              <a:rPr lang="en-US"/>
              <a:pPr/>
              <a:t>28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1" y="1019175"/>
            <a:ext cx="2514599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028700"/>
            <a:ext cx="2514600" cy="232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9050" y="3429000"/>
            <a:ext cx="234315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429000"/>
            <a:ext cx="2743200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1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1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1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1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1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1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81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1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1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819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819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19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819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819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19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4. SENI TARI</a:t>
            </a:r>
            <a:endParaRPr lang="en-US" sz="4000" dirty="0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09600" y="1371600"/>
            <a:ext cx="8153400" cy="5181600"/>
          </a:xfrm>
        </p:spPr>
        <p:txBody>
          <a:bodyPr>
            <a:normAutofit/>
          </a:bodyPr>
          <a:lstStyle/>
          <a:p>
            <a:pPr marL="533400" indent="-533400">
              <a:lnSpc>
                <a:spcPct val="90000"/>
              </a:lnSpc>
              <a:buFontTx/>
              <a:buAutoNum type="arabicPeriod"/>
            </a:pPr>
            <a:r>
              <a:rPr lang="en-US" sz="2000" dirty="0" smtClean="0"/>
              <a:t>TARI </a:t>
            </a:r>
            <a:r>
              <a:rPr lang="id-ID" sz="2000" dirty="0" smtClean="0"/>
              <a:t>PIRIANG, </a:t>
            </a:r>
          </a:p>
          <a:p>
            <a:pPr marL="533400" indent="-533400">
              <a:lnSpc>
                <a:spcPct val="90000"/>
              </a:lnSpc>
              <a:buFontTx/>
              <a:buAutoNum type="arabicPeriod"/>
            </a:pPr>
            <a:r>
              <a:rPr lang="id-ID" sz="2000" dirty="0" smtClean="0"/>
              <a:t>TARI PAYUANG</a:t>
            </a:r>
            <a:endParaRPr lang="en-US" sz="2000" dirty="0"/>
          </a:p>
          <a:p>
            <a:pPr marL="533400" indent="-533400">
              <a:lnSpc>
                <a:spcPct val="90000"/>
              </a:lnSpc>
              <a:buFontTx/>
              <a:buAutoNum type="arabicPeriod"/>
            </a:pPr>
            <a:r>
              <a:rPr lang="en-US" sz="2000" dirty="0"/>
              <a:t>TARI  ULU AMBEK</a:t>
            </a:r>
          </a:p>
          <a:p>
            <a:pPr marL="533400" indent="-533400">
              <a:lnSpc>
                <a:spcPct val="90000"/>
              </a:lnSpc>
              <a:buFontTx/>
              <a:buAutoNum type="arabicPeriod"/>
            </a:pPr>
            <a:r>
              <a:rPr lang="en-US" sz="2000" dirty="0"/>
              <a:t>TARI BADAMPIANG</a:t>
            </a:r>
          </a:p>
          <a:p>
            <a:pPr marL="533400" indent="-533400">
              <a:lnSpc>
                <a:spcPct val="90000"/>
              </a:lnSpc>
              <a:buFontTx/>
              <a:buAutoNum type="arabicPeriod"/>
            </a:pPr>
            <a:r>
              <a:rPr lang="en-US" sz="2000" dirty="0"/>
              <a:t>TARI </a:t>
            </a:r>
            <a:r>
              <a:rPr lang="en-US" sz="2000" dirty="0" smtClean="0"/>
              <a:t>BUAI</a:t>
            </a:r>
            <a:r>
              <a:rPr lang="id-ID" sz="2000" dirty="0" smtClean="0"/>
              <a:t>, KAIN, dsb</a:t>
            </a:r>
            <a:r>
              <a:rPr lang="en-US" sz="2000" dirty="0" smtClean="0"/>
              <a:t>.  </a:t>
            </a:r>
            <a:endParaRPr lang="id-ID" sz="2800" dirty="0" smtClean="0"/>
          </a:p>
          <a:p>
            <a:pPr marL="533400" indent="-533400">
              <a:lnSpc>
                <a:spcPct val="90000"/>
              </a:lnSpc>
              <a:buNone/>
            </a:pPr>
            <a:r>
              <a:rPr lang="id-ID" b="1" dirty="0" smtClean="0"/>
              <a:t>Bagaimana melestarikannya?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id-ID" dirty="0" smtClean="0"/>
              <a:t>- </a:t>
            </a:r>
            <a:r>
              <a:rPr lang="id-ID" sz="2000" dirty="0" smtClean="0"/>
              <a:t>Dipelajari filosofis geraknya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id-ID" sz="2000" dirty="0"/>
              <a:t>-</a:t>
            </a:r>
            <a:r>
              <a:rPr lang="id-ID" sz="2000" dirty="0" smtClean="0"/>
              <a:t> Dikuasai tariannya</a:t>
            </a:r>
          </a:p>
          <a:p>
            <a:pPr marL="0" indent="0">
              <a:lnSpc>
                <a:spcPct val="90000"/>
              </a:lnSpc>
              <a:buFontTx/>
              <a:buChar char="-"/>
            </a:pPr>
            <a:r>
              <a:rPr lang="id-ID" sz="2000" dirty="0"/>
              <a:t> </a:t>
            </a:r>
            <a:r>
              <a:rPr lang="id-ID" sz="2000" dirty="0" smtClean="0"/>
              <a:t>Dipopulerka dalam acara-acara</a:t>
            </a:r>
            <a:endParaRPr lang="en-US" sz="2000" dirty="0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305AB-2599-4093-9210-5AF919CC89D9}" type="datetime1">
              <a:rPr lang="en-US"/>
              <a:pPr/>
              <a:t>10/16/2023</a:t>
            </a:fld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B0E02-FEAD-4E78-820E-A7418E28B5C4}" type="slidenum">
              <a:rPr lang="en-US"/>
              <a:pPr/>
              <a:t>29</a:t>
            </a:fld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066800"/>
            <a:ext cx="51816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0612" y="2667000"/>
            <a:ext cx="4014788" cy="172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657725"/>
            <a:ext cx="5934075" cy="204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4648200"/>
            <a:ext cx="2133599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2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2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2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2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2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92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2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2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92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92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92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92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20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47800"/>
            <a:ext cx="8247888" cy="48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d-ID" b="1" dirty="0" smtClean="0"/>
              <a:t>1.  Mengenal Bermacam Makanan Tradisi </a:t>
            </a:r>
          </a:p>
          <a:p>
            <a:pPr>
              <a:buNone/>
            </a:pPr>
            <a:r>
              <a:rPr lang="id-ID" b="1" dirty="0" smtClean="0"/>
              <a:t>     dan menyukainya</a:t>
            </a:r>
          </a:p>
          <a:p>
            <a:pPr>
              <a:buNone/>
            </a:pPr>
            <a:r>
              <a:rPr lang="id-ID" dirty="0" smtClean="0"/>
              <a:t>	  a. Masakan nasi dan sejenisnya:</a:t>
            </a:r>
          </a:p>
          <a:p>
            <a:pPr>
              <a:buNone/>
            </a:pPr>
            <a:r>
              <a:rPr lang="id-ID" dirty="0" smtClean="0">
                <a:sym typeface="Wingdings" pitchFamily="2" charset="2"/>
              </a:rPr>
              <a:t>		- nasi putiah, nasi lamak, nasi tuai</a:t>
            </a:r>
          </a:p>
          <a:p>
            <a:pPr>
              <a:buNone/>
            </a:pPr>
            <a:r>
              <a:rPr lang="id-ID" dirty="0" smtClean="0">
                <a:sym typeface="Wingdings" pitchFamily="2" charset="2"/>
              </a:rPr>
              <a:t>		- nasi kunik, dll.</a:t>
            </a:r>
          </a:p>
          <a:p>
            <a:pPr>
              <a:buNone/>
            </a:pPr>
            <a:r>
              <a:rPr lang="id-ID" b="1" dirty="0" smtClean="0">
                <a:sym typeface="Wingdings" pitchFamily="2" charset="2"/>
              </a:rPr>
              <a:t>Bagimana supaya lestari? </a:t>
            </a:r>
          </a:p>
          <a:p>
            <a:pPr>
              <a:buNone/>
            </a:pPr>
            <a:r>
              <a:rPr lang="id-ID" dirty="0" smtClean="0">
                <a:sym typeface="Wingdings" pitchFamily="2" charset="2"/>
              </a:rPr>
              <a:t>	Dihidangkan dalam kehidupan sehari-hari (selingan) dan </a:t>
            </a:r>
            <a:r>
              <a:rPr lang="id-ID" b="1" dirty="0" smtClean="0">
                <a:sym typeface="Wingdings" pitchFamily="2" charset="2"/>
              </a:rPr>
              <a:t>dalam acara-acara adat,  nagari, kenduri,   perkawinan</a:t>
            </a:r>
            <a:r>
              <a:rPr lang="id-ID" dirty="0" smtClean="0">
                <a:sym typeface="Wingdings" pitchFamily="2" charset="2"/>
              </a:rPr>
              <a:t>, dll.</a:t>
            </a:r>
          </a:p>
          <a:p>
            <a:pPr>
              <a:buNone/>
            </a:pPr>
            <a:r>
              <a:rPr lang="id-ID" dirty="0">
                <a:sym typeface="Wingdings" pitchFamily="2" charset="2"/>
              </a:rPr>
              <a:t> </a:t>
            </a:r>
            <a:r>
              <a:rPr lang="id-ID" dirty="0" smtClean="0">
                <a:sym typeface="Wingdings" pitchFamily="2" charset="2"/>
              </a:rPr>
              <a:t>    Dijual menjadi penganan sehari-hari dengan kemasan moderen.</a:t>
            </a:r>
          </a:p>
          <a:p>
            <a:pPr>
              <a:buNone/>
            </a:pPr>
            <a:endParaRPr lang="id-ID" dirty="0" smtClean="0">
              <a:sym typeface="Wingdings" pitchFamily="2" charset="2"/>
            </a:endParaRPr>
          </a:p>
          <a:p>
            <a:pPr>
              <a:buNone/>
            </a:pPr>
            <a:endParaRPr lang="id-ID" dirty="0" smtClean="0"/>
          </a:p>
          <a:p>
            <a:pPr>
              <a:buNone/>
            </a:pPr>
            <a:endParaRPr lang="id-ID" dirty="0" smtClean="0"/>
          </a:p>
          <a:p>
            <a:pPr>
              <a:buNone/>
            </a:pPr>
            <a:endParaRPr lang="id-ID" dirty="0" smtClean="0"/>
          </a:p>
          <a:p>
            <a:pPr>
              <a:buNone/>
            </a:pPr>
            <a:endParaRPr lang="id-ID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400288" cy="1173162"/>
          </a:xfrm>
        </p:spPr>
        <p:txBody>
          <a:bodyPr>
            <a:normAutofit fontScale="90000"/>
          </a:bodyPr>
          <a:lstStyle/>
          <a:p>
            <a:pPr algn="ctr"/>
            <a:r>
              <a:rPr lang="id-ID" dirty="0" smtClean="0"/>
              <a:t>(4) </a:t>
            </a:r>
            <a:r>
              <a:rPr lang="id-ID" sz="4000" b="1" dirty="0" smtClean="0"/>
              <a:t>MENYUKAI  MAKANAN  TRADISIONAL</a:t>
            </a:r>
            <a:endParaRPr lang="id-ID" sz="4000" b="1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457200"/>
            <a:ext cx="7943088" cy="5791200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id-ID" b="1" dirty="0" smtClean="0"/>
              <a:t>2</a:t>
            </a:r>
            <a:r>
              <a:rPr lang="id-ID" sz="2800" b="1" dirty="0" smtClean="0"/>
              <a:t>. Mengenal Sambal Tradisi dan jenis-jenisnya</a:t>
            </a:r>
          </a:p>
          <a:p>
            <a:pPr algn="ctr">
              <a:buNone/>
            </a:pPr>
            <a:r>
              <a:rPr lang="id-ID" sz="2800" b="1" dirty="0" smtClean="0"/>
              <a:t>   serta menyukainya</a:t>
            </a:r>
          </a:p>
          <a:p>
            <a:pPr algn="r">
              <a:buNone/>
            </a:pPr>
            <a:r>
              <a:rPr lang="id-ID" dirty="0" smtClean="0"/>
              <a:t>  - randang (daging, ayam, ikan, jariang,)</a:t>
            </a:r>
          </a:p>
          <a:p>
            <a:pPr algn="r">
              <a:buNone/>
            </a:pPr>
            <a:r>
              <a:rPr lang="id-ID" dirty="0" smtClean="0"/>
              <a:t>	- kalio (daging, ayam, jengkol, dll.)</a:t>
            </a:r>
          </a:p>
          <a:p>
            <a:pPr algn="r">
              <a:buNone/>
            </a:pPr>
            <a:r>
              <a:rPr lang="id-ID" dirty="0" smtClean="0"/>
              <a:t>	- gulai (ikan, ayam, dan sayur-sayuran)</a:t>
            </a:r>
          </a:p>
          <a:p>
            <a:pPr algn="r">
              <a:buNone/>
            </a:pPr>
            <a:r>
              <a:rPr lang="id-ID" dirty="0" smtClean="0"/>
              <a:t>	- gulai ambacang /pisanmg mudo, </a:t>
            </a:r>
          </a:p>
          <a:p>
            <a:pPr algn="r">
              <a:buNone/>
            </a:pPr>
            <a:r>
              <a:rPr lang="id-ID" dirty="0"/>
              <a:t> </a:t>
            </a:r>
            <a:r>
              <a:rPr lang="id-ID" dirty="0" smtClean="0"/>
              <a:t>       gulai sayur-sayuran lainnya.</a:t>
            </a:r>
          </a:p>
          <a:p>
            <a:pPr algn="r">
              <a:buNone/>
            </a:pPr>
            <a:r>
              <a:rPr lang="id-ID" dirty="0" smtClean="0"/>
              <a:t>	-  bakar/panggang /singgang/apik</a:t>
            </a:r>
            <a:endParaRPr lang="id-ID" dirty="0"/>
          </a:p>
          <a:p>
            <a:pPr algn="r">
              <a:buNone/>
            </a:pPr>
            <a:r>
              <a:rPr lang="id-ID" dirty="0" smtClean="0"/>
              <a:t>	- samba lado uwok, cangkuak, dll.</a:t>
            </a:r>
          </a:p>
          <a:p>
            <a:pPr algn="r">
              <a:buNone/>
            </a:pPr>
            <a:r>
              <a:rPr lang="id-ID" b="1" dirty="0" smtClean="0"/>
              <a:t>Bagaimana melestarikannya?</a:t>
            </a:r>
          </a:p>
          <a:p>
            <a:pPr algn="r">
              <a:buNone/>
            </a:pPr>
            <a:r>
              <a:rPr lang="id-ID" dirty="0" smtClean="0"/>
              <a:t>	Dihidangkan dalam kehidupan sehari-hari, baralek, dan dijual sebagai makanan umum (menyusuaikan).</a:t>
            </a:r>
          </a:p>
          <a:p>
            <a:pPr>
              <a:buNone/>
            </a:pPr>
            <a:endParaRPr lang="id-ID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71600"/>
            <a:ext cx="3048000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8019288" cy="5029200"/>
          </a:xfrm>
        </p:spPr>
        <p:txBody>
          <a:bodyPr>
            <a:normAutofit/>
          </a:bodyPr>
          <a:lstStyle/>
          <a:p>
            <a:r>
              <a:rPr lang="id-ID" b="1" dirty="0" smtClean="0"/>
              <a:t>Penganan bersifat rebus dam kukus </a:t>
            </a:r>
          </a:p>
          <a:p>
            <a:pPr>
              <a:buNone/>
            </a:pPr>
            <a:r>
              <a:rPr lang="id-ID" dirty="0" smtClean="0"/>
              <a:t>   </a:t>
            </a:r>
            <a:r>
              <a:rPr lang="id-ID" i="1" dirty="0" smtClean="0"/>
              <a:t>lapek, onde-onde, kue talam, kue lapih</a:t>
            </a:r>
            <a:r>
              <a:rPr lang="id-ID" dirty="0" smtClean="0"/>
              <a:t>, </a:t>
            </a:r>
            <a:r>
              <a:rPr lang="id-ID" i="1" dirty="0" smtClean="0"/>
              <a:t>pangek pisang/ubi</a:t>
            </a:r>
            <a:r>
              <a:rPr lang="id-ID" dirty="0" smtClean="0"/>
              <a:t>, dll</a:t>
            </a:r>
          </a:p>
          <a:p>
            <a:r>
              <a:rPr lang="id-ID" b="1" dirty="0" smtClean="0"/>
              <a:t>Penganan bersifat goreng</a:t>
            </a:r>
          </a:p>
          <a:p>
            <a:pPr>
              <a:buNone/>
            </a:pPr>
            <a:r>
              <a:rPr lang="id-ID" dirty="0" smtClean="0"/>
              <a:t>   </a:t>
            </a:r>
            <a:r>
              <a:rPr lang="id-ID" i="1" dirty="0" smtClean="0"/>
              <a:t>goreng pisang, goreang ubi, goreang sukun,</a:t>
            </a:r>
            <a:r>
              <a:rPr lang="id-ID" dirty="0" smtClean="0"/>
              <a:t> sala, dll</a:t>
            </a:r>
          </a:p>
          <a:p>
            <a:r>
              <a:rPr lang="id-ID" b="1" dirty="0" smtClean="0"/>
              <a:t>Penganan bersifat bakar/panggang/salai</a:t>
            </a:r>
          </a:p>
          <a:p>
            <a:pPr>
              <a:buNone/>
            </a:pPr>
            <a:r>
              <a:rPr lang="id-ID" dirty="0" smtClean="0"/>
              <a:t>   </a:t>
            </a:r>
            <a:r>
              <a:rPr lang="id-ID" i="1" dirty="0" smtClean="0"/>
              <a:t>kue singgang, pisanang salai, panggang jaguang, dll</a:t>
            </a:r>
            <a:r>
              <a:rPr lang="id-ID" dirty="0" smtClean="0"/>
              <a:t>.</a:t>
            </a:r>
          </a:p>
          <a:p>
            <a:pPr>
              <a:buNone/>
            </a:pPr>
            <a:endParaRPr lang="id-ID" dirty="0" smtClean="0"/>
          </a:p>
          <a:p>
            <a:pPr>
              <a:buNone/>
            </a:pPr>
            <a:r>
              <a:rPr lang="id-ID" b="1" dirty="0" smtClean="0"/>
              <a:t>Bagaimana supaya lestari?</a:t>
            </a:r>
          </a:p>
          <a:p>
            <a:pPr>
              <a:buNone/>
            </a:pPr>
            <a:r>
              <a:rPr lang="id-ID" dirty="0" smtClean="0"/>
              <a:t>- Sajikan dlm keseharian dan dalam acara-acara baralek</a:t>
            </a:r>
          </a:p>
          <a:p>
            <a:pPr>
              <a:buNone/>
            </a:pPr>
            <a:r>
              <a:rPr lang="id-ID" dirty="0" smtClean="0"/>
              <a:t>-  Jual dengan kemasan  yang menarik dan menyesuaikan</a:t>
            </a:r>
          </a:p>
          <a:p>
            <a:pPr>
              <a:buNone/>
            </a:pPr>
            <a:r>
              <a:rPr lang="id-ID" dirty="0" smtClean="0"/>
              <a:t>-</a:t>
            </a:r>
            <a:endParaRPr lang="id-ID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4638"/>
            <a:ext cx="8095488" cy="1143000"/>
          </a:xfrm>
        </p:spPr>
        <p:txBody>
          <a:bodyPr>
            <a:normAutofit/>
          </a:bodyPr>
          <a:lstStyle/>
          <a:p>
            <a:r>
              <a:rPr lang="id-ID" sz="3200" b="1" dirty="0" smtClean="0"/>
              <a:t>3. Mengenal dan Menyukai Bermacam-macam Jenis Penganan/Kue (</a:t>
            </a:r>
            <a:r>
              <a:rPr lang="id-ID" sz="3200" b="1" i="1" dirty="0" smtClean="0"/>
              <a:t>Snack</a:t>
            </a:r>
            <a:r>
              <a:rPr lang="id-ID" sz="3200" b="1" dirty="0" smtClean="0"/>
              <a:t>)</a:t>
            </a:r>
            <a:endParaRPr lang="id-ID" sz="3200" b="1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47800"/>
            <a:ext cx="8247888" cy="5105400"/>
          </a:xfrm>
        </p:spPr>
        <p:txBody>
          <a:bodyPr>
            <a:normAutofit fontScale="92500" lnSpcReduction="10000"/>
          </a:bodyPr>
          <a:lstStyle/>
          <a:p>
            <a:r>
              <a:rPr lang="id-ID" sz="2800" b="1" dirty="0" smtClean="0"/>
              <a:t>Minuman dari teh, kopi, dan soda</a:t>
            </a:r>
          </a:p>
          <a:p>
            <a:pPr>
              <a:buNone/>
            </a:pPr>
            <a:r>
              <a:rPr lang="id-ID" sz="2800" dirty="0" smtClean="0"/>
              <a:t>   </a:t>
            </a:r>
            <a:r>
              <a:rPr lang="id-ID" sz="2800" i="1" dirty="0" smtClean="0"/>
              <a:t>aia sarobat, skotang,</a:t>
            </a:r>
            <a:r>
              <a:rPr lang="id-ID" sz="2800" dirty="0" smtClean="0"/>
              <a:t> </a:t>
            </a:r>
            <a:r>
              <a:rPr lang="id-ID" sz="2800" i="1" dirty="0" smtClean="0"/>
              <a:t>kopi jahe, kopi susu, soda susu</a:t>
            </a:r>
            <a:r>
              <a:rPr lang="id-ID" sz="2800" dirty="0" smtClean="0"/>
              <a:t>, dll.</a:t>
            </a:r>
          </a:p>
          <a:p>
            <a:r>
              <a:rPr lang="id-ID" sz="2800" dirty="0" smtClean="0"/>
              <a:t>Minuman dari penganan</a:t>
            </a:r>
          </a:p>
          <a:p>
            <a:pPr>
              <a:buNone/>
            </a:pPr>
            <a:r>
              <a:rPr lang="id-ID" sz="2800" dirty="0" smtClean="0"/>
              <a:t>    </a:t>
            </a:r>
            <a:r>
              <a:rPr lang="id-ID" sz="2800" i="1" dirty="0" smtClean="0"/>
              <a:t>cindua (sagu, bareh, bonai), tapai,</a:t>
            </a:r>
            <a:r>
              <a:rPr lang="id-ID" sz="2800" dirty="0" smtClean="0"/>
              <a:t> dll.</a:t>
            </a:r>
          </a:p>
          <a:p>
            <a:r>
              <a:rPr lang="id-ID" sz="2800" dirty="0" smtClean="0"/>
              <a:t> Minuman yang menghangatkan</a:t>
            </a:r>
          </a:p>
          <a:p>
            <a:pPr>
              <a:buNone/>
            </a:pPr>
            <a:r>
              <a:rPr lang="id-ID" sz="2800" i="1" dirty="0" smtClean="0"/>
              <a:t>	 aia sarobat, aia sipadeh,  skotang,</a:t>
            </a:r>
            <a:r>
              <a:rPr lang="id-ID" sz="2800" dirty="0" smtClean="0"/>
              <a:t> dll.</a:t>
            </a:r>
          </a:p>
          <a:p>
            <a:r>
              <a:rPr lang="id-ID" sz="2800" dirty="0" smtClean="0"/>
              <a:t>Minuman dari buah-buahan</a:t>
            </a:r>
          </a:p>
          <a:p>
            <a:pPr>
              <a:buNone/>
            </a:pPr>
            <a:r>
              <a:rPr lang="id-ID" sz="2800" dirty="0" smtClean="0"/>
              <a:t>  </a:t>
            </a:r>
            <a:r>
              <a:rPr lang="id-ID" sz="2800" i="1" dirty="0" smtClean="0"/>
              <a:t> es tebak, jus pokat, jus pinang, jus durian</a:t>
            </a:r>
            <a:r>
              <a:rPr lang="id-ID" sz="2800" dirty="0" smtClean="0"/>
              <a:t>, dll.</a:t>
            </a:r>
          </a:p>
          <a:p>
            <a:pPr>
              <a:buNone/>
            </a:pPr>
            <a:r>
              <a:rPr lang="id-ID" sz="2800" b="1" dirty="0" smtClean="0"/>
              <a:t>Bagaimana melestarikannya?</a:t>
            </a:r>
          </a:p>
          <a:p>
            <a:pPr>
              <a:buNone/>
            </a:pPr>
            <a:r>
              <a:rPr lang="id-ID" sz="2800" dirty="0" smtClean="0"/>
              <a:t>Dibiasakan dalam kehidupan sehari-hari dan acara-acara adat, serta dijual dengan kemasan menarik.</a:t>
            </a:r>
          </a:p>
          <a:p>
            <a:pPr>
              <a:buNone/>
            </a:pPr>
            <a:endParaRPr lang="id-ID" dirty="0" smtClean="0"/>
          </a:p>
          <a:p>
            <a:pPr>
              <a:buNone/>
            </a:pPr>
            <a:endParaRPr lang="id-ID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641080" cy="1143000"/>
          </a:xfrm>
        </p:spPr>
        <p:txBody>
          <a:bodyPr>
            <a:normAutofit/>
          </a:bodyPr>
          <a:lstStyle/>
          <a:p>
            <a:r>
              <a:rPr lang="id-ID" sz="3200" b="1" dirty="0" smtClean="0"/>
              <a:t>4. Mengenal dan Menyukai Bermacam     </a:t>
            </a:r>
            <a:br>
              <a:rPr lang="id-ID" sz="3200" b="1" dirty="0" smtClean="0"/>
            </a:br>
            <a:r>
              <a:rPr lang="id-ID" sz="3200" b="1" dirty="0" smtClean="0"/>
              <a:t>    Minuman Tradisional</a:t>
            </a:r>
            <a:endParaRPr lang="id-ID" sz="3200" b="1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2667000"/>
            <a:ext cx="7943088" cy="3581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d-ID" sz="2800" b="1" dirty="0" smtClean="0"/>
              <a:t>1. Mengenal filosofis dan nilai- nilai yang terkandung dalam pakaian tradisional.</a:t>
            </a:r>
          </a:p>
          <a:p>
            <a:pPr>
              <a:buNone/>
            </a:pPr>
            <a:r>
              <a:rPr lang="id-ID" sz="2800" dirty="0" smtClean="0"/>
              <a:t>	- pakaian pangulu</a:t>
            </a:r>
          </a:p>
          <a:p>
            <a:pPr>
              <a:buNone/>
            </a:pPr>
            <a:r>
              <a:rPr lang="id-ID" sz="2800" dirty="0" smtClean="0"/>
              <a:t>	- pakaian bundo kanduang</a:t>
            </a:r>
          </a:p>
          <a:p>
            <a:pPr>
              <a:buNone/>
            </a:pPr>
            <a:r>
              <a:rPr lang="id-ID" sz="2800" dirty="0" smtClean="0"/>
              <a:t>	- pakaian anak daro jo marapulai</a:t>
            </a:r>
          </a:p>
          <a:p>
            <a:pPr>
              <a:buNone/>
            </a:pPr>
            <a:r>
              <a:rPr lang="id-ID" sz="2800" dirty="0" smtClean="0"/>
              <a:t>	- pakaian sumandan (pangiriang anak daro)</a:t>
            </a:r>
          </a:p>
          <a:p>
            <a:pPr>
              <a:buNone/>
            </a:pPr>
            <a:r>
              <a:rPr lang="id-ID" sz="2800" dirty="0" smtClean="0"/>
              <a:t>	- baju kuruang basiba</a:t>
            </a:r>
            <a:endParaRPr lang="id-ID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33400"/>
            <a:ext cx="8247888" cy="1676400"/>
          </a:xfrm>
        </p:spPr>
        <p:txBody>
          <a:bodyPr>
            <a:noAutofit/>
          </a:bodyPr>
          <a:lstStyle/>
          <a:p>
            <a:pPr algn="ctr"/>
            <a:r>
              <a:rPr lang="id-ID" sz="3600" b="1" dirty="0" smtClean="0"/>
              <a:t>(5) MENCITAI DAN BANGGA MEMAKAI PAKAIANTRADISIONAL</a:t>
            </a:r>
            <a:endParaRPr lang="id-ID" sz="3600" b="1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286000"/>
            <a:ext cx="8019288" cy="3962400"/>
          </a:xfrm>
        </p:spPr>
        <p:txBody>
          <a:bodyPr>
            <a:normAutofit fontScale="85000" lnSpcReduction="20000"/>
          </a:bodyPr>
          <a:lstStyle/>
          <a:p>
            <a:r>
              <a:rPr lang="id-ID" sz="4000" b="1" dirty="0" smtClean="0"/>
              <a:t>Bagaimana Caranya</a:t>
            </a:r>
            <a:endParaRPr lang="id-ID" dirty="0"/>
          </a:p>
          <a:p>
            <a:r>
              <a:rPr lang="id-ID" sz="3600" dirty="0" smtClean="0"/>
              <a:t>Biasakan memakai pakaian adat pada:</a:t>
            </a:r>
          </a:p>
          <a:p>
            <a:pPr>
              <a:buNone/>
            </a:pPr>
            <a:r>
              <a:rPr lang="id-ID" sz="3600" dirty="0" smtClean="0"/>
              <a:t>	- acara-acara formal yang relevan</a:t>
            </a:r>
          </a:p>
          <a:p>
            <a:pPr>
              <a:buNone/>
            </a:pPr>
            <a:r>
              <a:rPr lang="id-ID" sz="3600" dirty="0" smtClean="0"/>
              <a:t>	- peresmian</a:t>
            </a:r>
          </a:p>
          <a:p>
            <a:pPr>
              <a:buNone/>
            </a:pPr>
            <a:r>
              <a:rPr lang="id-ID" sz="3600" dirty="0" smtClean="0"/>
              <a:t>	- perkawinan</a:t>
            </a:r>
          </a:p>
          <a:p>
            <a:pPr>
              <a:buNone/>
            </a:pPr>
            <a:r>
              <a:rPr lang="id-ID" sz="3600" dirty="0" smtClean="0"/>
              <a:t>	- kematian</a:t>
            </a:r>
          </a:p>
          <a:p>
            <a:pPr>
              <a:buNone/>
            </a:pPr>
            <a:r>
              <a:rPr lang="id-ID" sz="3600" dirty="0" smtClean="0"/>
              <a:t>	- kenduri</a:t>
            </a:r>
          </a:p>
          <a:p>
            <a:pPr>
              <a:buNone/>
            </a:pPr>
            <a:r>
              <a:rPr lang="id-ID" sz="3600" dirty="0" smtClean="0"/>
              <a:t>	- dll.</a:t>
            </a:r>
            <a:endParaRPr lang="id-ID" sz="3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33400"/>
            <a:ext cx="8628888" cy="1600200"/>
          </a:xfrm>
        </p:spPr>
        <p:txBody>
          <a:bodyPr>
            <a:normAutofit/>
          </a:bodyPr>
          <a:lstStyle/>
          <a:p>
            <a:r>
              <a:rPr lang="id-ID" sz="4400" b="1" dirty="0" smtClean="0"/>
              <a:t>2. Memiliki, Mencintai  dan   </a:t>
            </a:r>
            <a:br>
              <a:rPr lang="id-ID" sz="4400" b="1" dirty="0" smtClean="0"/>
            </a:br>
            <a:r>
              <a:rPr lang="id-ID" sz="4400" b="1" dirty="0" smtClean="0"/>
              <a:t>   Memakai pakaian tradisional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438400"/>
            <a:ext cx="8019288" cy="3810000"/>
          </a:xfrm>
        </p:spPr>
        <p:txBody>
          <a:bodyPr>
            <a:normAutofit/>
          </a:bodyPr>
          <a:lstStyle/>
          <a:p>
            <a:r>
              <a:rPr lang="id-ID" sz="2800" dirty="0" smtClean="0"/>
              <a:t>Jika tidak memungkinkan memakai pakaian tradisional misalnya ke kantor, seperti </a:t>
            </a:r>
            <a:r>
              <a:rPr lang="id-ID" sz="2800" i="1" dirty="0" smtClean="0"/>
              <a:t>baju kuruang</a:t>
            </a:r>
            <a:r>
              <a:rPr lang="id-ID" sz="2800" dirty="0" smtClean="0"/>
              <a:t> dan </a:t>
            </a:r>
            <a:r>
              <a:rPr lang="id-ID" sz="2800" i="1" dirty="0" smtClean="0"/>
              <a:t>taluak balango</a:t>
            </a:r>
            <a:r>
              <a:rPr lang="id-ID" sz="2800" dirty="0" smtClean="0"/>
              <a:t>, maka gunakan prinsip dan nilai-nilai yang terkandung dalam pakaian tradisional.</a:t>
            </a:r>
          </a:p>
          <a:p>
            <a:r>
              <a:rPr lang="id-ID" sz="2800" dirty="0" smtClean="0"/>
              <a:t>Misalnya, modelnya tetap bersifat menutup aurat, tidak mencolok, dan sesuai dengan etika dan estetika.</a:t>
            </a:r>
          </a:p>
          <a:p>
            <a:endParaRPr lang="id-ID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552688" cy="1782762"/>
          </a:xfrm>
        </p:spPr>
        <p:txBody>
          <a:bodyPr>
            <a:noAutofit/>
          </a:bodyPr>
          <a:lstStyle/>
          <a:p>
            <a:r>
              <a:rPr lang="id-ID" sz="3600" b="1" dirty="0" smtClean="0"/>
              <a:t>3. Gunakan prinsip yang terkandung 	dalam pakaian tradisional</a:t>
            </a:r>
            <a:endParaRPr lang="id-ID" sz="3600" b="1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id-ID" sz="3200" b="1" dirty="0" smtClean="0"/>
              <a:t>KELUARGA MERUPAKAN BASIS UTAMA DAN PENTING DALAM MEWUJUDKAN WATAK YANG BERBUDAYA PADA ANAK/GENERASI MUDA.</a:t>
            </a:r>
          </a:p>
          <a:p>
            <a:pPr marL="0" indent="0">
              <a:buNone/>
            </a:pPr>
            <a:endParaRPr lang="id-ID" sz="3200" b="1" dirty="0" smtClean="0"/>
          </a:p>
          <a:p>
            <a:r>
              <a:rPr lang="id-ID" sz="3200" b="1" dirty="0" smtClean="0"/>
              <a:t>KELUARGA HARUS MENJADI PANUTAN DAN CONTOH TELADAN  TERWUJUDNYA PELESTARIAN BUDAYA</a:t>
            </a:r>
            <a:r>
              <a:rPr lang="id-ID" b="1" dirty="0" smtClean="0"/>
              <a:t>.</a:t>
            </a:r>
            <a:endParaRPr lang="id-ID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PENUTUP</a:t>
            </a:r>
            <a:endParaRPr lang="id-ID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85800"/>
            <a:ext cx="8247888" cy="5562600"/>
          </a:xfrm>
        </p:spPr>
        <p:txBody>
          <a:bodyPr>
            <a:normAutofit fontScale="92500" lnSpcReduction="10000"/>
          </a:bodyPr>
          <a:lstStyle/>
          <a:p>
            <a:r>
              <a:rPr lang="id-ID" sz="2800" dirty="0" smtClean="0"/>
              <a:t>B</a:t>
            </a:r>
            <a:r>
              <a:rPr lang="en-US" sz="2800" dirty="0" err="1" smtClean="0"/>
              <a:t>anyak</a:t>
            </a:r>
            <a:r>
              <a:rPr lang="en-US" sz="2800" dirty="0" smtClean="0"/>
              <a:t> </a:t>
            </a:r>
            <a:r>
              <a:rPr lang="en-US" sz="2800" dirty="0" err="1" smtClean="0"/>
              <a:t>kalangan</a:t>
            </a:r>
            <a:r>
              <a:rPr lang="en-US" sz="2800" dirty="0" smtClean="0"/>
              <a:t> </a:t>
            </a:r>
            <a:r>
              <a:rPr lang="en-US" sz="2800" dirty="0" err="1" smtClean="0"/>
              <a:t>masih</a:t>
            </a:r>
            <a:r>
              <a:rPr lang="en-US" sz="2800" dirty="0" smtClean="0"/>
              <a:t> </a:t>
            </a:r>
            <a:r>
              <a:rPr lang="en-US" sz="2800" dirty="0" err="1" smtClean="0"/>
              <a:t>meyakini</a:t>
            </a:r>
            <a:r>
              <a:rPr lang="en-US" sz="2800" dirty="0" smtClean="0"/>
              <a:t> </a:t>
            </a:r>
            <a:r>
              <a:rPr lang="en-US" sz="2800" dirty="0" err="1" smtClean="0"/>
              <a:t>bahwa</a:t>
            </a:r>
            <a:r>
              <a:rPr lang="en-US" sz="2800" dirty="0" smtClean="0"/>
              <a:t> </a:t>
            </a:r>
            <a:r>
              <a:rPr lang="en-US" sz="2800" dirty="0" err="1" smtClean="0"/>
              <a:t>penyebab</a:t>
            </a:r>
            <a:r>
              <a:rPr lang="en-US" sz="2800" dirty="0" smtClean="0"/>
              <a:t> </a:t>
            </a:r>
            <a:r>
              <a:rPr lang="en-US" sz="2800" dirty="0" err="1" smtClean="0"/>
              <a:t>kerusakan</a:t>
            </a:r>
            <a:r>
              <a:rPr lang="en-US" sz="2800" dirty="0" smtClean="0"/>
              <a:t> mental  </a:t>
            </a:r>
            <a:r>
              <a:rPr lang="en-US" sz="2800" dirty="0" err="1" smtClean="0"/>
              <a:t>generasi</a:t>
            </a:r>
            <a:r>
              <a:rPr lang="en-US" sz="2800" dirty="0" smtClean="0"/>
              <a:t> </a:t>
            </a:r>
            <a:r>
              <a:rPr lang="en-US" sz="2800" dirty="0" err="1" smtClean="0"/>
              <a:t>miuda</a:t>
            </a:r>
            <a:r>
              <a:rPr lang="en-US" sz="2800" dirty="0" smtClean="0"/>
              <a:t> </a:t>
            </a:r>
            <a:r>
              <a:rPr lang="en-US" sz="2800" dirty="0" err="1" smtClean="0"/>
              <a:t>tidak</a:t>
            </a:r>
            <a:r>
              <a:rPr lang="en-US" sz="2800" dirty="0" smtClean="0"/>
              <a:t> </a:t>
            </a:r>
            <a:r>
              <a:rPr lang="en-US" sz="2800" dirty="0" err="1" smtClean="0"/>
              <a:t>terlepas</a:t>
            </a:r>
            <a:r>
              <a:rPr lang="en-US" sz="2800" dirty="0" smtClean="0"/>
              <a:t> </a:t>
            </a:r>
            <a:r>
              <a:rPr lang="en-US" sz="2800" dirty="0" err="1" smtClean="0"/>
              <a:t>dari</a:t>
            </a:r>
            <a:r>
              <a:rPr lang="en-US" sz="2800" dirty="0" smtClean="0"/>
              <a:t> </a:t>
            </a:r>
            <a:r>
              <a:rPr lang="en-US" sz="2800" dirty="0" err="1" smtClean="0"/>
              <a:t>peran</a:t>
            </a:r>
            <a:r>
              <a:rPr lang="en-US" sz="2800" dirty="0" smtClean="0"/>
              <a:t> orang-orang di </a:t>
            </a:r>
            <a:r>
              <a:rPr lang="en-US" sz="2800" dirty="0" err="1" smtClean="0"/>
              <a:t>sekelilingnya</a:t>
            </a:r>
            <a:r>
              <a:rPr lang="en-US" sz="2800" dirty="0" smtClean="0"/>
              <a:t>, </a:t>
            </a:r>
            <a:r>
              <a:rPr lang="en-US" sz="2800" dirty="0" err="1" smtClean="0"/>
              <a:t>apakah</a:t>
            </a:r>
            <a:r>
              <a:rPr lang="en-US" sz="2800" dirty="0" smtClean="0"/>
              <a:t> </a:t>
            </a:r>
            <a:r>
              <a:rPr lang="en-US" sz="2800" dirty="0" err="1" smtClean="0"/>
              <a:t>itu</a:t>
            </a:r>
            <a:r>
              <a:rPr lang="en-US" sz="2800" dirty="0" smtClean="0"/>
              <a:t> </a:t>
            </a:r>
            <a:r>
              <a:rPr lang="en-US" sz="2800" dirty="0" err="1" smtClean="0"/>
              <a:t>sebagai</a:t>
            </a:r>
            <a:r>
              <a:rPr lang="en-US" sz="2800" dirty="0" smtClean="0"/>
              <a:t> orang </a:t>
            </a:r>
            <a:r>
              <a:rPr lang="en-US" sz="2800" dirty="0" err="1" smtClean="0"/>
              <a:t>tua</a:t>
            </a:r>
            <a:r>
              <a:rPr lang="en-US" sz="2800" dirty="0" smtClean="0"/>
              <a:t>, guru,  </a:t>
            </a:r>
            <a:r>
              <a:rPr lang="en-US" sz="2800" dirty="0" err="1" smtClean="0"/>
              <a:t>tokoh-tokoh</a:t>
            </a:r>
            <a:r>
              <a:rPr lang="en-US" sz="2800" dirty="0" smtClean="0"/>
              <a:t> </a:t>
            </a:r>
            <a:r>
              <a:rPr lang="en-US" sz="2800" dirty="0" err="1" smtClean="0"/>
              <a:t>masyarakat</a:t>
            </a:r>
            <a:r>
              <a:rPr lang="en-US" sz="2800" dirty="0" smtClean="0"/>
              <a:t>, agama, </a:t>
            </a:r>
            <a:r>
              <a:rPr lang="en-US" sz="2800" dirty="0" err="1" smtClean="0"/>
              <a:t>pejabat</a:t>
            </a:r>
            <a:r>
              <a:rPr lang="en-US" sz="2800" dirty="0" smtClean="0"/>
              <a:t>, </a:t>
            </a:r>
            <a:r>
              <a:rPr lang="en-US" sz="2800" dirty="0" err="1" smtClean="0"/>
              <a:t>karyawan</a:t>
            </a:r>
            <a:r>
              <a:rPr lang="en-US" sz="2800" dirty="0" smtClean="0"/>
              <a:t>, </a:t>
            </a:r>
            <a:r>
              <a:rPr lang="en-US" sz="2800" dirty="0" err="1" smtClean="0"/>
              <a:t>atau</a:t>
            </a:r>
            <a:r>
              <a:rPr lang="en-US" sz="2800" dirty="0" smtClean="0"/>
              <a:t> pun </a:t>
            </a:r>
            <a:r>
              <a:rPr lang="en-US" sz="2800" dirty="0" err="1" smtClean="0"/>
              <a:t>masyarakat</a:t>
            </a:r>
            <a:r>
              <a:rPr lang="en-US" sz="2800" dirty="0" smtClean="0"/>
              <a:t> </a:t>
            </a:r>
            <a:r>
              <a:rPr lang="en-US" sz="2800" dirty="0" err="1" smtClean="0"/>
              <a:t>umum</a:t>
            </a:r>
            <a:r>
              <a:rPr lang="en-US" sz="2800" dirty="0" smtClean="0"/>
              <a:t>. </a:t>
            </a:r>
            <a:endParaRPr lang="id-ID" sz="2800" dirty="0" smtClean="0"/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 err="1" smtClean="0"/>
              <a:t>Semua</a:t>
            </a:r>
            <a:r>
              <a:rPr lang="en-US" sz="2800" dirty="0" smtClean="0"/>
              <a:t> </a:t>
            </a:r>
            <a:r>
              <a:rPr lang="en-US" sz="2800" dirty="0" err="1" smtClean="0"/>
              <a:t>komponen</a:t>
            </a:r>
            <a:r>
              <a:rPr lang="en-US" sz="2800" dirty="0" smtClean="0"/>
              <a:t> </a:t>
            </a:r>
            <a:r>
              <a:rPr lang="en-US" sz="2800" dirty="0" err="1" smtClean="0"/>
              <a:t>tersebut</a:t>
            </a:r>
            <a:r>
              <a:rPr lang="en-US" sz="2800" dirty="0" smtClean="0"/>
              <a:t> </a:t>
            </a:r>
            <a:r>
              <a:rPr lang="en-US" sz="2800" dirty="0" err="1" smtClean="0"/>
              <a:t>dituntut</a:t>
            </a:r>
            <a:r>
              <a:rPr lang="en-US" sz="2800" dirty="0" smtClean="0"/>
              <a:t> </a:t>
            </a:r>
            <a:r>
              <a:rPr lang="en-US" sz="2800" dirty="0" err="1" smtClean="0"/>
              <a:t>memberikan</a:t>
            </a:r>
            <a:r>
              <a:rPr lang="en-US" sz="2800" dirty="0" smtClean="0"/>
              <a:t> “</a:t>
            </a:r>
            <a:r>
              <a:rPr lang="en-US" sz="2800" dirty="0" err="1" smtClean="0"/>
              <a:t>teladan</a:t>
            </a:r>
            <a:r>
              <a:rPr lang="en-US" sz="2800" dirty="0" smtClean="0"/>
              <a:t>” yang </a:t>
            </a:r>
            <a:r>
              <a:rPr lang="en-US" sz="2800" dirty="0" err="1" smtClean="0"/>
              <a:t>baik</a:t>
            </a:r>
            <a:r>
              <a:rPr lang="en-US" sz="2800" dirty="0" smtClean="0"/>
              <a:t> </a:t>
            </a:r>
            <a:r>
              <a:rPr lang="en-US" sz="2800" dirty="0" err="1" smtClean="0"/>
              <a:t>pada</a:t>
            </a:r>
            <a:r>
              <a:rPr lang="en-US" sz="2800" dirty="0" smtClean="0"/>
              <a:t> </a:t>
            </a:r>
            <a:r>
              <a:rPr lang="en-US" sz="2800" dirty="0" err="1" smtClean="0"/>
              <a:t>generasi</a:t>
            </a:r>
            <a:r>
              <a:rPr lang="en-US" sz="2800" dirty="0" smtClean="0"/>
              <a:t> </a:t>
            </a:r>
            <a:r>
              <a:rPr lang="en-US" sz="2800" dirty="0" err="1" smtClean="0"/>
              <a:t>muda</a:t>
            </a:r>
            <a:r>
              <a:rPr lang="en-US" sz="2800" dirty="0" smtClean="0"/>
              <a:t>, </a:t>
            </a:r>
            <a:r>
              <a:rPr lang="en-US" sz="2800" dirty="0" err="1" smtClean="0"/>
              <a:t>baik</a:t>
            </a:r>
            <a:r>
              <a:rPr lang="en-US" sz="2800" dirty="0" smtClean="0"/>
              <a:t> </a:t>
            </a:r>
            <a:r>
              <a:rPr lang="en-US" sz="2800" dirty="0" err="1" smtClean="0"/>
              <a:t>dalam</a:t>
            </a:r>
            <a:r>
              <a:rPr lang="en-US" sz="2800" dirty="0" smtClean="0"/>
              <a:t> </a:t>
            </a:r>
            <a:r>
              <a:rPr lang="en-US" sz="2800" dirty="0" err="1" smtClean="0"/>
              <a:t>berbicara</a:t>
            </a:r>
            <a:r>
              <a:rPr lang="en-US" sz="2800" dirty="0" smtClean="0"/>
              <a:t>, </a:t>
            </a:r>
            <a:r>
              <a:rPr lang="en-US" sz="2800" dirty="0" err="1" smtClean="0"/>
              <a:t>berpakaian</a:t>
            </a:r>
            <a:r>
              <a:rPr lang="en-US" sz="2800" dirty="0" smtClean="0"/>
              <a:t>,  </a:t>
            </a:r>
            <a:r>
              <a:rPr lang="en-US" sz="2800" dirty="0" err="1" smtClean="0"/>
              <a:t>bersikap</a:t>
            </a:r>
            <a:r>
              <a:rPr lang="en-US" sz="2800" dirty="0" smtClean="0"/>
              <a:t>,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beretika</a:t>
            </a:r>
            <a:r>
              <a:rPr lang="en-US" sz="2800" dirty="0" smtClean="0"/>
              <a:t>, </a:t>
            </a:r>
            <a:r>
              <a:rPr lang="en-US" sz="2800" dirty="0" err="1" smtClean="0"/>
              <a:t>maupun</a:t>
            </a:r>
            <a:r>
              <a:rPr lang="en-US" sz="2800" dirty="0" smtClean="0"/>
              <a:t> </a:t>
            </a:r>
            <a:r>
              <a:rPr lang="en-US" sz="2800" dirty="0" err="1" smtClean="0"/>
              <a:t>berestetika</a:t>
            </a:r>
            <a:r>
              <a:rPr lang="en-US" sz="2800" dirty="0" smtClean="0"/>
              <a:t>,   </a:t>
            </a:r>
            <a:r>
              <a:rPr lang="en-US" sz="2800" dirty="0" err="1" smtClean="0"/>
              <a:t>supaya</a:t>
            </a:r>
            <a:r>
              <a:rPr lang="en-US" sz="2800" dirty="0" smtClean="0"/>
              <a:t> </a:t>
            </a:r>
            <a:r>
              <a:rPr lang="en-US" sz="2800" dirty="0" err="1" smtClean="0"/>
              <a:t>nilai-nilai</a:t>
            </a:r>
            <a:r>
              <a:rPr lang="en-US" sz="2800" dirty="0" smtClean="0"/>
              <a:t> </a:t>
            </a:r>
            <a:r>
              <a:rPr lang="en-US" sz="2800" dirty="0" err="1" smtClean="0"/>
              <a:t>kearifan</a:t>
            </a:r>
            <a:r>
              <a:rPr lang="en-US" sz="2800" dirty="0" smtClean="0"/>
              <a:t> </a:t>
            </a:r>
            <a:r>
              <a:rPr lang="en-US" sz="2800" dirty="0" err="1" smtClean="0"/>
              <a:t>lokal</a:t>
            </a:r>
            <a:r>
              <a:rPr lang="en-US" sz="2800" dirty="0" smtClean="0"/>
              <a:t> </a:t>
            </a:r>
            <a:r>
              <a:rPr lang="en-US" sz="2800" dirty="0" err="1" smtClean="0"/>
              <a:t>diperolehnya</a:t>
            </a:r>
            <a:r>
              <a:rPr lang="en-US" sz="2800" dirty="0" smtClean="0"/>
              <a:t> </a:t>
            </a:r>
            <a:r>
              <a:rPr lang="en-US" sz="2800" dirty="0" err="1" smtClean="0"/>
              <a:t>melalui</a:t>
            </a:r>
            <a:r>
              <a:rPr lang="en-US" sz="2800" dirty="0" smtClean="0"/>
              <a:t> </a:t>
            </a:r>
            <a:r>
              <a:rPr lang="en-US" sz="2800" dirty="0" err="1" smtClean="0"/>
              <a:t>pe</a:t>
            </a:r>
            <a:r>
              <a:rPr lang="id-ID" sz="2800" dirty="0" smtClean="0"/>
              <a:t>nerapan adat dan budaya </a:t>
            </a:r>
            <a:r>
              <a:rPr lang="en-US" sz="2800" dirty="0" err="1" smtClean="0"/>
              <a:t>di</a:t>
            </a:r>
            <a:r>
              <a:rPr lang="en-US" sz="2800" dirty="0" smtClean="0"/>
              <a:t> </a:t>
            </a:r>
            <a:r>
              <a:rPr lang="id-ID" sz="2800" dirty="0" smtClean="0"/>
              <a:t>dalam keluarga, sekolah, dan </a:t>
            </a:r>
            <a:r>
              <a:rPr lang="en-US" sz="2800" dirty="0" err="1" smtClean="0"/>
              <a:t>masyarakat</a:t>
            </a:r>
            <a:r>
              <a:rPr lang="en-US" sz="2800" dirty="0" smtClean="0"/>
              <a:t>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762000"/>
            <a:ext cx="8019288" cy="5867400"/>
          </a:xfrm>
        </p:spPr>
        <p:txBody>
          <a:bodyPr>
            <a:normAutofit/>
          </a:bodyPr>
          <a:lstStyle/>
          <a:p>
            <a:r>
              <a:rPr lang="en-US" sz="3200" dirty="0" err="1" smtClean="0"/>
              <a:t>Tambilang</a:t>
            </a:r>
            <a:r>
              <a:rPr lang="en-US" sz="3200" dirty="0" smtClean="0"/>
              <a:t> </a:t>
            </a:r>
            <a:r>
              <a:rPr lang="en-US" sz="3200" dirty="0" err="1" smtClean="0"/>
              <a:t>di</a:t>
            </a:r>
            <a:r>
              <a:rPr lang="en-US" sz="3200" dirty="0" smtClean="0"/>
              <a:t> </a:t>
            </a:r>
            <a:r>
              <a:rPr lang="en-US" sz="3200" dirty="0" err="1" smtClean="0"/>
              <a:t>rumpun</a:t>
            </a:r>
            <a:r>
              <a:rPr lang="en-US" sz="3200" dirty="0" smtClean="0"/>
              <a:t> </a:t>
            </a:r>
            <a:r>
              <a:rPr lang="en-US" sz="3200" dirty="0" err="1" smtClean="0"/>
              <a:t>lansek</a:t>
            </a:r>
            <a:endParaRPr lang="en-US" sz="3200" dirty="0" smtClean="0"/>
          </a:p>
          <a:p>
            <a:pPr>
              <a:buNone/>
            </a:pPr>
            <a:r>
              <a:rPr lang="en-US" sz="3200" dirty="0" smtClean="0"/>
              <a:t>	</a:t>
            </a:r>
            <a:r>
              <a:rPr lang="en-US" sz="3200" dirty="0" err="1" smtClean="0"/>
              <a:t>Tasisiak</a:t>
            </a:r>
            <a:r>
              <a:rPr lang="en-US" sz="3200" dirty="0" smtClean="0"/>
              <a:t> di </a:t>
            </a:r>
            <a:r>
              <a:rPr lang="en-US" sz="3200" dirty="0" err="1" smtClean="0"/>
              <a:t>salo</a:t>
            </a:r>
            <a:r>
              <a:rPr lang="en-US" sz="3200" dirty="0" smtClean="0"/>
              <a:t> </a:t>
            </a:r>
            <a:r>
              <a:rPr lang="en-US" sz="3200" dirty="0" err="1" smtClean="0"/>
              <a:t>lantai</a:t>
            </a:r>
            <a:endParaRPr lang="en-US" sz="3200" dirty="0" smtClean="0"/>
          </a:p>
          <a:p>
            <a:pPr>
              <a:buNone/>
            </a:pPr>
            <a:r>
              <a:rPr lang="en-US" sz="3200" dirty="0" smtClean="0"/>
              <a:t>	Ambo </a:t>
            </a:r>
            <a:r>
              <a:rPr lang="en-US" sz="3200" dirty="0" err="1" smtClean="0"/>
              <a:t>bilang</a:t>
            </a:r>
            <a:r>
              <a:rPr lang="en-US" sz="3200" dirty="0" smtClean="0"/>
              <a:t> </a:t>
            </a:r>
            <a:r>
              <a:rPr lang="en-US" sz="3200" dirty="0" err="1" smtClean="0"/>
              <a:t>sado</a:t>
            </a:r>
            <a:r>
              <a:rPr lang="en-US" sz="3200" dirty="0" smtClean="0"/>
              <a:t> </a:t>
            </a:r>
            <a:r>
              <a:rPr lang="en-US" sz="3200" dirty="0" err="1" smtClean="0"/>
              <a:t>nan</a:t>
            </a:r>
            <a:r>
              <a:rPr lang="en-US" sz="3200" dirty="0" smtClean="0"/>
              <a:t> </a:t>
            </a:r>
            <a:r>
              <a:rPr lang="en-US" sz="3200" dirty="0" err="1" smtClean="0"/>
              <a:t>dapek</a:t>
            </a:r>
            <a:endParaRPr lang="en-US" sz="3200" dirty="0" smtClean="0"/>
          </a:p>
          <a:p>
            <a:pPr>
              <a:buNone/>
            </a:pPr>
            <a:r>
              <a:rPr lang="en-US" sz="3200" dirty="0" smtClean="0"/>
              <a:t>	Nan </a:t>
            </a:r>
            <a:r>
              <a:rPr lang="en-US" sz="3200" dirty="0" err="1" smtClean="0"/>
              <a:t>tingga</a:t>
            </a:r>
            <a:r>
              <a:rPr lang="en-US" sz="3200" dirty="0" smtClean="0"/>
              <a:t> </a:t>
            </a:r>
            <a:r>
              <a:rPr lang="en-US" sz="3200" dirty="0" err="1" smtClean="0"/>
              <a:t>untuak</a:t>
            </a:r>
            <a:r>
              <a:rPr lang="en-US" sz="3200" dirty="0" smtClean="0"/>
              <a:t> </a:t>
            </a:r>
            <a:r>
              <a:rPr lang="en-US" sz="3200" dirty="0" err="1" smtClean="0"/>
              <a:t>urang</a:t>
            </a:r>
            <a:r>
              <a:rPr lang="en-US" sz="3200" dirty="0" smtClean="0"/>
              <a:t> </a:t>
            </a:r>
            <a:r>
              <a:rPr lang="en-US" sz="3200" dirty="0" err="1" smtClean="0"/>
              <a:t>pandai</a:t>
            </a:r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pPr>
              <a:buNone/>
            </a:pPr>
            <a:r>
              <a:rPr lang="en-US" sz="3200" dirty="0" smtClean="0"/>
              <a:t>		Dari </a:t>
            </a:r>
            <a:r>
              <a:rPr lang="en-US" sz="3200" dirty="0" err="1" smtClean="0"/>
              <a:t>awa</a:t>
            </a:r>
            <a:r>
              <a:rPr lang="en-US" sz="3200" dirty="0" smtClean="0"/>
              <a:t> </a:t>
            </a:r>
            <a:r>
              <a:rPr lang="en-US" sz="3200" dirty="0" err="1" smtClean="0"/>
              <a:t>sampai</a:t>
            </a:r>
            <a:r>
              <a:rPr lang="en-US" sz="3200" dirty="0" smtClean="0"/>
              <a:t> </a:t>
            </a:r>
            <a:r>
              <a:rPr lang="en-US" sz="3200" dirty="0" err="1" smtClean="0"/>
              <a:t>akhia</a:t>
            </a:r>
            <a:endParaRPr lang="en-US" sz="3200" dirty="0" smtClean="0"/>
          </a:p>
          <a:p>
            <a:pPr>
              <a:buNone/>
            </a:pPr>
            <a:r>
              <a:rPr lang="en-US" sz="3200" dirty="0" smtClean="0"/>
              <a:t>		</a:t>
            </a:r>
            <a:r>
              <a:rPr lang="en-US" sz="3200" dirty="0" err="1" smtClean="0"/>
              <a:t>Gawa</a:t>
            </a:r>
            <a:r>
              <a:rPr lang="en-US" sz="3200" dirty="0" smtClean="0"/>
              <a:t> </a:t>
            </a:r>
            <a:r>
              <a:rPr lang="en-US" sz="3200" dirty="0" err="1" smtClean="0"/>
              <a:t>jo</a:t>
            </a:r>
            <a:r>
              <a:rPr lang="en-US" sz="3200" dirty="0" smtClean="0"/>
              <a:t> </a:t>
            </a:r>
            <a:r>
              <a:rPr lang="en-US" sz="3200" dirty="0" err="1" smtClean="0"/>
              <a:t>kilaf</a:t>
            </a:r>
            <a:r>
              <a:rPr lang="en-US" sz="3200" dirty="0" smtClean="0"/>
              <a:t> </a:t>
            </a:r>
            <a:r>
              <a:rPr lang="en-US" sz="3200" dirty="0" err="1" smtClean="0"/>
              <a:t>sifat</a:t>
            </a:r>
            <a:r>
              <a:rPr lang="en-US" sz="3200" dirty="0" smtClean="0"/>
              <a:t> </a:t>
            </a:r>
            <a:r>
              <a:rPr lang="en-US" sz="3200" dirty="0" err="1" smtClean="0"/>
              <a:t>kito</a:t>
            </a:r>
            <a:endParaRPr lang="en-US" sz="3200" dirty="0" smtClean="0"/>
          </a:p>
          <a:p>
            <a:pPr>
              <a:buNone/>
            </a:pPr>
            <a:r>
              <a:rPr lang="en-US" sz="3200" dirty="0" smtClean="0"/>
              <a:t>		</a:t>
            </a:r>
            <a:r>
              <a:rPr lang="en-US" sz="3200" dirty="0" err="1" smtClean="0"/>
              <a:t>Jaan</a:t>
            </a:r>
            <a:r>
              <a:rPr lang="en-US" sz="3200" dirty="0" smtClean="0"/>
              <a:t> ado </a:t>
            </a:r>
            <a:r>
              <a:rPr lang="en-US" sz="3200" dirty="0" err="1" smtClean="0"/>
              <a:t>baban</a:t>
            </a:r>
            <a:r>
              <a:rPr lang="en-US" sz="3200" dirty="0" smtClean="0"/>
              <a:t> </a:t>
            </a:r>
            <a:r>
              <a:rPr lang="en-US" sz="3200" dirty="0" err="1" smtClean="0"/>
              <a:t>di</a:t>
            </a:r>
            <a:r>
              <a:rPr lang="en-US" sz="3200" dirty="0" smtClean="0"/>
              <a:t> </a:t>
            </a:r>
            <a:r>
              <a:rPr lang="en-US" sz="3200" dirty="0" err="1" smtClean="0"/>
              <a:t>zahia</a:t>
            </a:r>
            <a:endParaRPr lang="en-US" sz="3200" dirty="0" smtClean="0"/>
          </a:p>
          <a:p>
            <a:pPr>
              <a:buNone/>
            </a:pPr>
            <a:r>
              <a:rPr lang="en-US" sz="3200" dirty="0" smtClean="0"/>
              <a:t>		</a:t>
            </a:r>
            <a:r>
              <a:rPr lang="en-US" sz="3200" dirty="0" err="1" smtClean="0"/>
              <a:t>bari</a:t>
            </a:r>
            <a:r>
              <a:rPr lang="en-US" sz="3200" dirty="0" smtClean="0"/>
              <a:t> </a:t>
            </a:r>
            <a:r>
              <a:rPr lang="en-US" sz="3200" dirty="0" err="1" smtClean="0"/>
              <a:t>maaf</a:t>
            </a:r>
            <a:r>
              <a:rPr lang="en-US" sz="3200" dirty="0" smtClean="0"/>
              <a:t> </a:t>
            </a:r>
            <a:r>
              <a:rPr lang="en-US" sz="3200" dirty="0" err="1" smtClean="0"/>
              <a:t>badan</a:t>
            </a:r>
            <a:r>
              <a:rPr lang="en-US" sz="3200" dirty="0" smtClean="0"/>
              <a:t> ambo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8490" y="381000"/>
            <a:ext cx="7756263" cy="1143000"/>
          </a:xfrm>
        </p:spPr>
        <p:txBody>
          <a:bodyPr/>
          <a:lstStyle/>
          <a:p>
            <a:r>
              <a:rPr lang="id-ID" sz="4000" dirty="0" smtClean="0"/>
              <a:t/>
            </a:r>
            <a:br>
              <a:rPr lang="id-ID" sz="4000" dirty="0" smtClean="0"/>
            </a:br>
            <a:r>
              <a:rPr lang="id-ID" sz="4000" dirty="0" smtClean="0"/>
              <a:t>Kegiatan PPNB-NNB, Nanggalo, 14 Okt.2023, bertempat di</a:t>
            </a:r>
            <a:r>
              <a:rPr lang="id-ID" dirty="0" smtClean="0"/>
              <a:t/>
            </a:r>
            <a:br>
              <a:rPr lang="id-ID" dirty="0" smtClean="0"/>
            </a:br>
            <a:endParaRPr lang="en-US" dirty="0"/>
          </a:p>
        </p:txBody>
      </p:sp>
      <p:pic>
        <p:nvPicPr>
          <p:cNvPr id="4" name="Picture 2" descr="D:\11.  2023-2019--PENELITIAN &amp; PENGABDIAN\2023-2020 NAGARI BINAAN (PPNB)\2023 PPNB Nanggalo Nagari Budaya\Dokumen ADM dan Spanduk\SPANDUK PONDOK LITERASI KEGIATAN PPNB-NNB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71600"/>
            <a:ext cx="8610600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40067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rdcover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775</TotalTime>
  <Words>795</Words>
  <Application>Microsoft Office PowerPoint</Application>
  <PresentationFormat>On-screen Show (4:3)</PresentationFormat>
  <Paragraphs>326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Hardcover</vt:lpstr>
      <vt:lpstr>PELESTARIAN DAN PEWARISAN  NILAI ADAT DAN BUDAYA MINANGKABAU MELALUI KELUARGA</vt:lpstr>
      <vt:lpstr>Edukasi terhadap Masyarakat di</vt:lpstr>
      <vt:lpstr>Pembahasan/Pembicaraan</vt:lpstr>
      <vt:lpstr>Mengapa perlu  PEWARISAN dan PELESTARIAN? </vt:lpstr>
      <vt:lpstr>Mengapa Demikian?</vt:lpstr>
      <vt:lpstr>Bagaimana  cara mewariskannya?</vt:lpstr>
      <vt:lpstr>Mengapa Harus Begitu?</vt:lpstr>
      <vt:lpstr>Pelestarian Adat dan Budaya  Melalui Keluarga?</vt:lpstr>
      <vt:lpstr>Mengapa Pelestarian Adat dan Budaya Melalui Keluarga?</vt:lpstr>
      <vt:lpstr>APA SAJA  YANG HARUS DITANAMKAN  DALAM KELUARGA?</vt:lpstr>
      <vt:lpstr>PowerPoint Presentation</vt:lpstr>
      <vt:lpstr> (1) MENANAMKAN PENGETAHUAN, KONSEP,  DAN PRINSIP ADAT &amp; BUDAYA </vt:lpstr>
      <vt:lpstr>ADAT-ISTIADAT SBG PEDOMAN HIDUP </vt:lpstr>
      <vt:lpstr>SISTEM KETURUNAN</vt:lpstr>
      <vt:lpstr>FILOSOFIS HIDUP</vt:lpstr>
      <vt:lpstr>SISTEM KEPEMIMPINAN</vt:lpstr>
      <vt:lpstr>PowerPoint Presentation</vt:lpstr>
      <vt:lpstr> (2) MENUMBUHKAN RASA BANGGA  DAN MEMBIASAKAN MENGGUNAKAN  BAHASA MINANGKABAU DI RUMAH </vt:lpstr>
      <vt:lpstr>Gunakan Bahasa Minangkabau dalam Keluarga.</vt:lpstr>
      <vt:lpstr>PowerPoint Presentation</vt:lpstr>
      <vt:lpstr>Penggunaan Sapaan</vt:lpstr>
      <vt:lpstr>PowerPoint Presentation</vt:lpstr>
      <vt:lpstr>4. Gunakan Kata-kata Ungkapan      dalam Mendidik</vt:lpstr>
      <vt:lpstr>3. MENUMBUHKAN RASA BANGGA  AKAN KESENIAN TRADISIONAL</vt:lpstr>
      <vt:lpstr>PowerPoint Presentation</vt:lpstr>
      <vt:lpstr> 1.  SENI TEATER   (SENI PERTUNJUKAN TRADISIONAL) </vt:lpstr>
      <vt:lpstr>2. SENI RUPA</vt:lpstr>
      <vt:lpstr>3.  SENI MUSIK</vt:lpstr>
      <vt:lpstr>4. SENI TARI</vt:lpstr>
      <vt:lpstr>(4) MENYUKAI  MAKANAN  TRADISIONAL</vt:lpstr>
      <vt:lpstr>PowerPoint Presentation</vt:lpstr>
      <vt:lpstr>3. Mengenal dan Menyukai Bermacam-macam Jenis Penganan/Kue (Snack)</vt:lpstr>
      <vt:lpstr>4. Mengenal dan Menyukai Bermacam          Minuman Tradisional</vt:lpstr>
      <vt:lpstr>(5) MENCITAI DAN BANGGA MEMAKAI PAKAIANTRADISIONAL</vt:lpstr>
      <vt:lpstr>2. Memiliki, Mencintai  dan       Memakai pakaian tradisional</vt:lpstr>
      <vt:lpstr>3. Gunakan prinsip yang terkandung  dalam pakaian tradisional</vt:lpstr>
      <vt:lpstr>PENUTUP</vt:lpstr>
      <vt:lpstr>PowerPoint Presentation</vt:lpstr>
      <vt:lpstr>PowerPoint Presentation</vt:lpstr>
      <vt:lpstr> Kegiatan PPNB-NNB, Nanggalo, 14 Okt.2023, bertempat di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Toshiba</dc:creator>
  <cp:lastModifiedBy>THINKPAD T470 TC</cp:lastModifiedBy>
  <cp:revision>86</cp:revision>
  <dcterms:created xsi:type="dcterms:W3CDTF">2006-08-16T00:00:00Z</dcterms:created>
  <dcterms:modified xsi:type="dcterms:W3CDTF">2023-10-16T04:04:23Z</dcterms:modified>
</cp:coreProperties>
</file>